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84" r:id="rId3"/>
    <p:sldId id="285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86" r:id="rId12"/>
    <p:sldId id="257" r:id="rId13"/>
    <p:sldId id="299" r:id="rId14"/>
    <p:sldId id="302" r:id="rId15"/>
    <p:sldId id="301" r:id="rId16"/>
    <p:sldId id="300" r:id="rId17"/>
    <p:sldId id="298" r:id="rId18"/>
    <p:sldId id="267" r:id="rId19"/>
    <p:sldId id="268" r:id="rId20"/>
    <p:sldId id="269" r:id="rId21"/>
    <p:sldId id="270" r:id="rId22"/>
    <p:sldId id="271" r:id="rId23"/>
    <p:sldId id="272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94" r:id="rId32"/>
    <p:sldId id="295" r:id="rId33"/>
    <p:sldId id="296" r:id="rId34"/>
    <p:sldId id="297" r:id="rId35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Gill Sans MT" panose="020B0502020104020203" pitchFamily="34" charset="77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94"/>
  </p:normalViewPr>
  <p:slideViewPr>
    <p:cSldViewPr snapToGrid="0">
      <p:cViewPr varScale="1">
        <p:scale>
          <a:sx n="121" d="100"/>
          <a:sy n="121" d="100"/>
        </p:scale>
        <p:origin x="5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2D2161-0EE0-F8B6-A86F-F5BBCBC8397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225D93-64F1-6923-627C-4422D0FFAF4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28E6731A-3627-4540-8272-B82CF2DEE4E9}" type="datetimeFigureOut">
              <a:rPr lang="en-US"/>
              <a:pPr>
                <a:defRPr/>
              </a:pPr>
              <a:t>8/4/24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39CCFE-9A07-615C-AB80-E7D2D67CF84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DA1A7-808B-FF5E-B638-5573BD1F7B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EFBE9D68-E404-C943-B10A-8561CE14FE7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7FAE114-56F5-241C-79E4-A08EB557BE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544A751-56DD-B57E-5B22-F8E7576ED2C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20E8BE49-000C-9A44-9E55-4675536BE47B}" type="datetimeFigureOut">
              <a:rPr lang="en-US"/>
              <a:pPr>
                <a:defRPr/>
              </a:pPr>
              <a:t>8/4/24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80E134F-DEED-368E-A6AF-6076579D94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D5E3456-E082-1F45-E2DF-049F89C62B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6BC5AD-F173-0FF3-6C55-79DC6279E09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2791D4-33C1-D08A-8560-98F090C34F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</a:defRPr>
            </a:lvl1pPr>
          </a:lstStyle>
          <a:p>
            <a:pPr>
              <a:defRPr/>
            </a:pPr>
            <a:fld id="{2C169263-0CDA-FF4B-834D-5E9AA3B802B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F35D472-B8FA-FD74-156F-3C0CB0846E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7E9290-95BA-674F-AB49-505E969BFCA6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66562" name="Rectangle 2">
            <a:extLst>
              <a:ext uri="{FF2B5EF4-FFF2-40B4-BE49-F238E27FC236}">
                <a16:creationId xmlns:a16="http://schemas.microsoft.com/office/drawing/2014/main" id="{4CEEAEA9-297F-C056-5676-1AFA746016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2A279866-220F-0C0B-D138-76D064D9A7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well-understood and repeatable wouldn’t include people...</a:t>
            </a:r>
            <a:endParaRPr lang="en-GB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AF9FB151-ADB0-1DE5-3982-B30695C997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A55DE84-06D8-FC42-8C9D-9886B75B9E8D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838CC8F9-5DC9-F9E9-3CD3-A1223DE7A32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1604804F-F6DB-FCDA-0140-02A666BFCF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if it requires effort to build, it requires effort to test. If it requires little effort to change, it requires a lot of effort to test. </a:t>
            </a:r>
            <a:endParaRPr lang="en-GB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9AD4975-7813-E896-2172-F35C8D3780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A1A356-861B-3042-8457-A3AC2C78DF42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4C9934D2-7027-CAD6-DAA6-9DFC290F43B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0F0E71AB-158A-58DA-9FA3-8C85CB8EDF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Asking questions – what do we actually know now and should we continue the selected path?</a:t>
            </a:r>
            <a:endParaRPr lang="en-GB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0863453-B164-1FB8-741F-3DC3746EB8C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3256AE-C22F-5146-9E0D-B4911DE064A4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48130" name="Rectangle 2">
            <a:extLst>
              <a:ext uri="{FF2B5EF4-FFF2-40B4-BE49-F238E27FC236}">
                <a16:creationId xmlns:a16="http://schemas.microsoft.com/office/drawing/2014/main" id="{805DE3E5-E993-A650-9ADF-1E752D0BDFA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91CE50DF-5EAE-3909-FB92-F72B171725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8819468-EBEC-7E30-642E-44B7B7FAC8F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276FD6-3B97-EE4A-9252-A2F52D87559B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50178" name="Rectangle 2">
            <a:extLst>
              <a:ext uri="{FF2B5EF4-FFF2-40B4-BE49-F238E27FC236}">
                <a16:creationId xmlns:a16="http://schemas.microsoft.com/office/drawing/2014/main" id="{47CA3E34-A309-BC6C-8DC6-5106BCE24DA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F25DB4F1-A561-D104-8BD2-A93327B8AE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77B7C4E-3A51-45BB-3750-15C7A26BE2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C947B0A-2084-6B40-A3A8-29827A1B279B}" type="slidenum">
              <a:rPr lang="en-US" altLang="en-US"/>
              <a:pPr/>
              <a:t>27</a:t>
            </a:fld>
            <a:endParaRPr lang="en-US" altLang="en-US"/>
          </a:p>
        </p:txBody>
      </p:sp>
      <p:sp>
        <p:nvSpPr>
          <p:cNvPr id="52226" name="Rectangle 2">
            <a:extLst>
              <a:ext uri="{FF2B5EF4-FFF2-40B4-BE49-F238E27FC236}">
                <a16:creationId xmlns:a16="http://schemas.microsoft.com/office/drawing/2014/main" id="{5EFA4BBF-90DB-080B-1085-48476E635CD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AA8165BA-0A63-CB22-7B3F-31F0864108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0B7E3FA4-F3B9-80FB-360D-6E40B7391E1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545547-B652-874E-81EE-F10232DEECD4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CEB915F8-8C7E-9CE4-2DA2-A46AF2E745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9470E835-E973-265D-0555-F1100E1874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2E08B7C5-1BB0-1F90-381A-D2A970BE87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743AD0-67F7-684C-AE4F-1B095530C697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B0B1B8F6-BB8E-1AB4-1113-59D20B68F04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FA4332CB-8CB6-DA9C-291D-C4996ED499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C9758DC-0C9B-0E3E-7FA0-E3E524C3F57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67C5F38-AF75-6E43-82E5-F76B77A32028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B7DB1025-A508-06FA-0821-B6624DBB798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FB6E1506-4423-EED8-9B76-4F55D0D261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DCB09AB1-8B36-EEAA-A6C3-80A8111B79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86F5DD5-2DEC-044F-A028-65715309BBB1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74754" name="Rectangle 2">
            <a:extLst>
              <a:ext uri="{FF2B5EF4-FFF2-40B4-BE49-F238E27FC236}">
                <a16:creationId xmlns:a16="http://schemas.microsoft.com/office/drawing/2014/main" id="{629AD990-1FBE-3243-677A-72E328A742A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726D38A3-A440-6FE9-6A24-49ABB5018B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I think that it might be possible, that an agile-minded testing group works fine with a plan driven development effort, as it follows the development in an agile fashion, whereas plan-driven testing group can’t accommondate the change needed for development to be agile and testing useful. </a:t>
            </a:r>
            <a:endParaRPr lang="en-GB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DF0CC663-5F4B-7B42-2333-BD74992D7B1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6ABED2-F5A3-8243-B8F6-E8485A34A990}" type="slidenum">
              <a:rPr lang="en-US" altLang="en-US"/>
              <a:pPr/>
              <a:t>32</a:t>
            </a:fld>
            <a:endParaRPr lang="en-US" altLang="en-US"/>
          </a:p>
        </p:txBody>
      </p:sp>
      <p:sp>
        <p:nvSpPr>
          <p:cNvPr id="76802" name="Rectangle 2">
            <a:extLst>
              <a:ext uri="{FF2B5EF4-FFF2-40B4-BE49-F238E27FC236}">
                <a16:creationId xmlns:a16="http://schemas.microsoft.com/office/drawing/2014/main" id="{60414230-2483-F3DB-A8BC-D595E53DBCC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72480CB6-50A8-09F5-7D62-AADD3A7C5C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I think that it might be possible, that an agile-minded testing group works fine with a plan driven development effort, as it follows the development in an agile fashion, whereas plan-driven testing group can’t accommondate the change needed for development to be agile and testing useful. </a:t>
            </a:r>
          </a:p>
          <a:p>
            <a:endParaRPr lang="fi-FI" altLang="en-US"/>
          </a:p>
          <a:p>
            <a:r>
              <a:rPr lang="fi-FI" altLang="en-US"/>
              <a:t>Juha’s extermnal – not try to connect to same rythm</a:t>
            </a:r>
            <a:endParaRPr lang="en-GB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EF41435-D759-E486-2BF1-5F7CCA95D7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D16960D-13C7-D64C-8F35-1DBE5776AF5D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57C9D91C-BBE8-32F7-D4AB-6667415F74D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58DE2D7C-3EA2-1A96-03BA-63E7A48CCA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Abrahamsson@ICSE 2003</a:t>
            </a:r>
            <a:endParaRPr lang="en-GB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C30D977-AC77-0040-95D5-591D85D252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C35E8AC-CBDF-DC45-A25C-1E42BF144A33}" type="slidenum">
              <a:rPr lang="en-US" altLang="en-US"/>
              <a:pPr/>
              <a:t>33</a:t>
            </a:fld>
            <a:endParaRPr lang="en-US" altLang="en-US"/>
          </a:p>
        </p:txBody>
      </p:sp>
      <p:sp>
        <p:nvSpPr>
          <p:cNvPr id="78850" name="Rectangle 2">
            <a:extLst>
              <a:ext uri="{FF2B5EF4-FFF2-40B4-BE49-F238E27FC236}">
                <a16:creationId xmlns:a16="http://schemas.microsoft.com/office/drawing/2014/main" id="{9A04BDFF-4371-1BF7-EE87-BF0A438643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0B241186-DA05-C8D9-A407-1530CD9748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E0D74BF6-F732-BF4A-09F6-4F46488FC5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C31A08-9348-744C-B9BE-651695836A7D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15362" name="Rectangle 2">
            <a:extLst>
              <a:ext uri="{FF2B5EF4-FFF2-40B4-BE49-F238E27FC236}">
                <a16:creationId xmlns:a16="http://schemas.microsoft.com/office/drawing/2014/main" id="{BBECFD76-45BD-8BAC-2976-D6222D9397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FC51AC8F-E184-99B1-3451-6DF81D35FB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altLang="en-US"/>
              <a:t>Explain that while my the experiences I describe for myself go to the ET-project extreme, there has been successfull smaller scale application of the same things in smaller scope, within sessions – idea taken from session-based test management. </a:t>
            </a:r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E61C0F9-BA1E-8498-9B7B-E88A9233DEE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2F9FC8-6055-404A-AE4E-0AAD6E0BE1FA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87042" name="Rectangle 2">
            <a:extLst>
              <a:ext uri="{FF2B5EF4-FFF2-40B4-BE49-F238E27FC236}">
                <a16:creationId xmlns:a16="http://schemas.microsoft.com/office/drawing/2014/main" id="{C1560489-1AB0-1EA3-687A-5C22A671026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E61BBF99-D3D5-CA9E-F5BA-84D308501A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altLang="en-US"/>
              <a:t>Examples of session goals: stress&amp;boot, different 3rd party software, additional equiments, bugs from previous releases, </a:t>
            </a:r>
          </a:p>
          <a:p>
            <a:r>
              <a:rPr lang="fi-FI" altLang="en-US"/>
              <a:t>Session goals from user experience point-of-view. </a:t>
            </a:r>
          </a:p>
          <a:p>
            <a:endParaRPr lang="fi-FI" altLang="en-US"/>
          </a:p>
          <a:p>
            <a:r>
              <a:rPr lang="en-US" altLang="en-US"/>
              <a:t>Kalvo 15:</a:t>
            </a:r>
          </a:p>
          <a:p>
            <a:r>
              <a:rPr lang="en-US" altLang="en-US"/>
              <a:t>En tiedä tarvitseeko kalvossa mainita, mutta käytimme approachina paljon parityöskentelyä. Se toi sopivasti eroa tavalliseen systeemitestaukseen. Yritimme kaikin keinoin välttää yksinäistä puurtamista. </a:t>
            </a:r>
          </a:p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0E6F241F-3E99-B7DC-DC0B-B87781BDB34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874F4F7-C309-0A4B-9BAC-08DB2D6C77B2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88066" name="Rectangle 2">
            <a:extLst>
              <a:ext uri="{FF2B5EF4-FFF2-40B4-BE49-F238E27FC236}">
                <a16:creationId xmlns:a16="http://schemas.microsoft.com/office/drawing/2014/main" id="{8ED7A931-5CFB-693E-E4A7-B2EA1B6C60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07242A9-B022-A3DC-0BDB-80694B3D1B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 </a:t>
            </a:r>
          </a:p>
          <a:p>
            <a:r>
              <a:rPr lang="en-US" altLang="en-US"/>
              <a:t>Kalvo 16:</a:t>
            </a:r>
          </a:p>
          <a:p>
            <a:r>
              <a:rPr lang="en-US" altLang="en-US"/>
              <a:t>Ehkä voisi vielä korostaa, että ET sessiossa voidaan hyvin seurata puhelimen stabiilisuuden kehittymistä. Eli tarkoitan niitä bugeja, jotka tapahtuvat joskus, mutta eivät systemaattisesti (reset, jamming jne.).</a:t>
            </a:r>
          </a:p>
          <a:p>
            <a:r>
              <a:rPr lang="en-US" altLang="en-US"/>
              <a:t>Esimerkiksi jotenkin</a:t>
            </a:r>
          </a:p>
          <a:p>
            <a:r>
              <a:rPr lang="en-US" altLang="en-US"/>
              <a:t>- Ability to follow general sw maturity and its progress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6BF6B10-9A44-96C0-154C-C16F28BEB53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931E528-CD7B-E649-9031-718AFCB7DDE6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28674" name="Rectangle 2">
            <a:extLst>
              <a:ext uri="{FF2B5EF4-FFF2-40B4-BE49-F238E27FC236}">
                <a16:creationId xmlns:a16="http://schemas.microsoft.com/office/drawing/2014/main" id="{93BEF628-4C3F-777B-8B90-515E5C7294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DF720CC8-5647-9847-492B-94101C3B61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laatikot – vaiheita</a:t>
            </a:r>
          </a:p>
          <a:p>
            <a:r>
              <a:rPr lang="fi-FI" altLang="en-US"/>
              <a:t>vaaleat laatikot – jaettuja vaiheita</a:t>
            </a:r>
          </a:p>
          <a:p>
            <a:r>
              <a:rPr lang="fi-FI" altLang="en-US"/>
              <a:t>pallo – testauksen suunnitteluvaihe</a:t>
            </a:r>
          </a:p>
          <a:p>
            <a:r>
              <a:rPr lang="fi-FI" altLang="en-US"/>
              <a:t>tähti – esim. suorituskykytestaus integrointitestauksessa ja varmistukset osana vielä hyväksymistestauksen suoritusta</a:t>
            </a:r>
          </a:p>
          <a:p>
            <a:endParaRPr lang="fi-FI" altLang="en-US"/>
          </a:p>
          <a:p>
            <a:r>
              <a:rPr lang="fi-FI" altLang="en-US"/>
              <a:t>Korosta että taso yleensä eniten kuitenkin viittaa vastuun kohdistamiseen tiettyyn ryhmään ihmisiä – tapa allokoida resursseja tavoitteisiin ryhmitellen. </a:t>
            </a:r>
            <a:endParaRPr lang="en-GB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CCFFCC52-78B8-DF43-83FF-99C00D4E2DA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81793B-66DA-A546-813A-D6A8A6C52373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41B87D0F-E864-5E58-2C28-989DB15B3CB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D9A08D9D-F6CC-3DEC-EF87-6760B2186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daily/weekly view – task-based. Developers aren’t creating modules, but functionality which may be spread into several modules. </a:t>
            </a:r>
            <a:endParaRPr lang="en-GB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7BCC127D-88F2-C25C-ABE7-A3C4604B664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4D69E72-CF27-A14A-9DD1-B4C87915032B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81922" name="Rectangle 2">
            <a:extLst>
              <a:ext uri="{FF2B5EF4-FFF2-40B4-BE49-F238E27FC236}">
                <a16:creationId xmlns:a16="http://schemas.microsoft.com/office/drawing/2014/main" id="{5F7BB8AB-412C-16AD-2F93-AC991E4A7C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6C8B9B8A-6531-1486-AD6A-03DF79B392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altLang="en-US"/>
              <a:t>Explain test case architecture as the control mechanism – dashboard and hour reporting structures</a:t>
            </a:r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A8BAAF0-E7DE-5071-BF82-654D4DB7EB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9AD529-DE4A-E64D-AC41-0275025F9EF6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426E49E1-89D7-BE99-D13E-4786B5C822E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597CF92-6794-3EE2-3A9C-C94D3A95F5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test manager vs. tester skills essential</a:t>
            </a:r>
          </a:p>
          <a:p>
            <a:endParaRPr lang="fi-FI" altLang="en-US"/>
          </a:p>
          <a:p>
            <a:r>
              <a:rPr lang="fi-FI" altLang="en-US"/>
              <a:t>Explain </a:t>
            </a:r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/4.0/?ref=chooser-v1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maaretp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jpeg"/><Relationship Id="rId11" Type="http://schemas.openxmlformats.org/officeDocument/2006/relationships/image" Target="../media/image14.jpeg"/><Relationship Id="rId5" Type="http://schemas.openxmlformats.org/officeDocument/2006/relationships/image" Target="../media/image7.png"/><Relationship Id="rId10" Type="http://schemas.openxmlformats.org/officeDocument/2006/relationships/image" Target="../media/image13.jpeg"/><Relationship Id="rId4" Type="http://schemas.openxmlformats.org/officeDocument/2006/relationships/image" Target="../media/image6.png"/><Relationship Id="rId9" Type="http://schemas.openxmlformats.org/officeDocument/2006/relationships/image" Target="../media/image12.jpeg"/><Relationship Id="rId14" Type="http://schemas.openxmlformats.org/officeDocument/2006/relationships/image" Target="../media/image17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nk smoke on a black background&#10;&#10;Description automatically generated">
            <a:extLst>
              <a:ext uri="{FF2B5EF4-FFF2-40B4-BE49-F238E27FC236}">
                <a16:creationId xmlns:a16="http://schemas.microsoft.com/office/drawing/2014/main" id="{E235246A-E4B7-6E4F-1EA2-C1523B709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515937" y="515937"/>
            <a:ext cx="6858000" cy="582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570601AE-BDCA-DAA7-AF20-884F0A5CB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419600" y="1020763"/>
            <a:ext cx="7772400" cy="582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 descr="A pink text on a black background&#10;&#10;Description automatically generated">
            <a:extLst>
              <a:ext uri="{FF2B5EF4-FFF2-40B4-BE49-F238E27FC236}">
                <a16:creationId xmlns:a16="http://schemas.microsoft.com/office/drawing/2014/main" id="{51379075-8337-5797-0B83-5B3C76E378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4" y="0"/>
            <a:ext cx="4114800" cy="199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0586ED-95E6-56C9-9083-25144F778B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8114" y="1659008"/>
            <a:ext cx="19304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C7C0CFF1-8543-C3A5-6C06-C5CE6CEDE0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13" y="6213475"/>
            <a:ext cx="1538287" cy="53816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9">
            <a:extLst>
              <a:ext uri="{FF2B5EF4-FFF2-40B4-BE49-F238E27FC236}">
                <a16:creationId xmlns:a16="http://schemas.microsoft.com/office/drawing/2014/main" id="{001F9705-E779-A1AC-4DE0-A76200C99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01800" y="6330950"/>
            <a:ext cx="428942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600"/>
              <a:t>by </a:t>
            </a:r>
            <a:r>
              <a:rPr lang="en-US" altLang="en-US" sz="1600">
                <a:hlinkClick r:id="rId7"/>
              </a:rPr>
              <a:t>Maaret Pyhäjärvi</a:t>
            </a:r>
            <a:r>
              <a:rPr lang="en-US" altLang="en-US" sz="1600"/>
              <a:t> is licensed under </a:t>
            </a:r>
            <a:r>
              <a:rPr lang="en-US" altLang="en-US" sz="1600">
                <a:hlinkClick r:id="rId8"/>
              </a:rPr>
              <a:t>CC BY 4.0</a:t>
            </a:r>
            <a:endParaRPr lang="en-US" altLang="en-US" sz="1600"/>
          </a:p>
        </p:txBody>
      </p:sp>
      <p:pic>
        <p:nvPicPr>
          <p:cNvPr id="10" name="Picture 10" descr="Logo&#10;&#10;Description automatically generated">
            <a:extLst>
              <a:ext uri="{FF2B5EF4-FFF2-40B4-BE49-F238E27FC236}">
                <a16:creationId xmlns:a16="http://schemas.microsoft.com/office/drawing/2014/main" id="{5D68520B-E269-3430-A2A5-7C2226562A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1">
            <a:extLst>
              <a:ext uri="{FF2B5EF4-FFF2-40B4-BE49-F238E27FC236}">
                <a16:creationId xmlns:a16="http://schemas.microsoft.com/office/drawing/2014/main" id="{B0595C75-3E9A-A927-048B-2BD90C9725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C3E975CE-5B4A-E65E-FB2C-086C85CBE0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3">
            <a:extLst>
              <a:ext uri="{FF2B5EF4-FFF2-40B4-BE49-F238E27FC236}">
                <a16:creationId xmlns:a16="http://schemas.microsoft.com/office/drawing/2014/main" id="{DDACCC4A-770D-B189-CA0A-1585719491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56451" y="1828038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56451" y="4307713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99958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">
            <a:extLst>
              <a:ext uri="{FF2B5EF4-FFF2-40B4-BE49-F238E27FC236}">
                <a16:creationId xmlns:a16="http://schemas.microsoft.com/office/drawing/2014/main" id="{9F36F002-4A3D-CE67-F6B0-16675268E4CF}"/>
              </a:ext>
            </a:extLst>
          </p:cNvPr>
          <p:cNvGrpSpPr>
            <a:grpSpLocks/>
          </p:cNvGrpSpPr>
          <p:nvPr/>
        </p:nvGrpSpPr>
        <p:grpSpPr bwMode="auto">
          <a:xfrm>
            <a:off x="7202488" y="4711700"/>
            <a:ext cx="2373312" cy="1389063"/>
            <a:chOff x="89452" y="0"/>
            <a:chExt cx="4114800" cy="2326776"/>
          </a:xfrm>
        </p:grpSpPr>
        <p:pic>
          <p:nvPicPr>
            <p:cNvPr id="3" name="Picture 4" descr="A pink text on a black background&#10;&#10;Description automatically generated">
              <a:extLst>
                <a:ext uri="{FF2B5EF4-FFF2-40B4-BE49-F238E27FC236}">
                  <a16:creationId xmlns:a16="http://schemas.microsoft.com/office/drawing/2014/main" id="{9BC1BCC3-9626-F93E-7022-1301BAD7A93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9452" y="0"/>
              <a:ext cx="4114800" cy="19912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" name="Picture 5">
              <a:extLst>
                <a:ext uri="{FF2B5EF4-FFF2-40B4-BE49-F238E27FC236}">
                  <a16:creationId xmlns:a16="http://schemas.microsoft.com/office/drawing/2014/main" id="{50CB1BE8-4031-AD8A-C715-D2E17B03CE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40948" y="1717176"/>
              <a:ext cx="1930400" cy="609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C7FDF90E-7663-2457-EEAD-93F658797F8D}"/>
              </a:ext>
            </a:extLst>
          </p:cNvPr>
          <p:cNvSpPr/>
          <p:nvPr/>
        </p:nvSpPr>
        <p:spPr>
          <a:xfrm>
            <a:off x="9952155" y="88900"/>
            <a:ext cx="2094890" cy="5999023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glow rad="254000">
              <a:schemeClr val="accent2">
                <a:alpha val="40000"/>
              </a:schemeClr>
            </a:glo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6989EC8-A9BD-1089-C451-CB2B17730CEA}"/>
              </a:ext>
            </a:extLst>
          </p:cNvPr>
          <p:cNvSpPr/>
          <p:nvPr/>
        </p:nvSpPr>
        <p:spPr>
          <a:xfrm>
            <a:off x="3135247" y="1156666"/>
            <a:ext cx="6553815" cy="2404243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glow rad="254000">
              <a:schemeClr val="accent1">
                <a:alpha val="40000"/>
              </a:schemeClr>
            </a:glo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pic>
        <p:nvPicPr>
          <p:cNvPr id="7" name="Picture 9" descr="Logo&#10;&#10;Description automatically generated">
            <a:extLst>
              <a:ext uri="{FF2B5EF4-FFF2-40B4-BE49-F238E27FC236}">
                <a16:creationId xmlns:a16="http://schemas.microsoft.com/office/drawing/2014/main" id="{C836A323-C27D-A66B-5DFE-69D3AA3952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10">
            <a:extLst>
              <a:ext uri="{FF2B5EF4-FFF2-40B4-BE49-F238E27FC236}">
                <a16:creationId xmlns:a16="http://schemas.microsoft.com/office/drawing/2014/main" id="{D488C75B-7715-6EC5-BF6F-9465AC11CF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416D1F02-D03D-CC70-8C52-36CBDDAEE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12">
            <a:extLst>
              <a:ext uri="{FF2B5EF4-FFF2-40B4-BE49-F238E27FC236}">
                <a16:creationId xmlns:a16="http://schemas.microsoft.com/office/drawing/2014/main" id="{7CB3A3B6-9BFC-F3D0-4488-7DDAB48DE8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  <p:sp>
        <p:nvSpPr>
          <p:cNvPr id="11" name="TextBox 13">
            <a:extLst>
              <a:ext uri="{FF2B5EF4-FFF2-40B4-BE49-F238E27FC236}">
                <a16:creationId xmlns:a16="http://schemas.microsoft.com/office/drawing/2014/main" id="{DCFB7526-3A5B-B060-6D49-6FF49B9C4D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95950" y="3778250"/>
            <a:ext cx="4183063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200"/>
              <a:t>#PayToSpeak #TechVoices  </a:t>
            </a:r>
            <a:br>
              <a:rPr lang="en-US" altLang="en-US" sz="1200"/>
            </a:br>
            <a:r>
              <a:rPr lang="en-US" altLang="en-US" sz="1200"/>
              <a:t>#EnsembleTesting #EnsembleProgramming #StrongStylePairing  </a:t>
            </a:r>
            <a:br>
              <a:rPr lang="en-US" altLang="en-US" sz="1200"/>
            </a:br>
            <a:r>
              <a:rPr lang="en-US" altLang="en-US" sz="1200"/>
              <a:t>#ExploratoryTesting #TestAutomation</a:t>
            </a:r>
          </a:p>
          <a:p>
            <a:pPr eaLnBrk="1" hangingPunct="1"/>
            <a:r>
              <a:rPr lang="en-US" altLang="en-US" sz="1200"/>
              <a:t>#ModernAgile</a:t>
            </a:r>
          </a:p>
          <a:p>
            <a:pPr eaLnBrk="1" hangingPunct="1"/>
            <a:r>
              <a:rPr lang="en-US" altLang="en-US" sz="1200"/>
              <a:t>#ContemporaryExploratoryTesting</a:t>
            </a:r>
          </a:p>
        </p:txBody>
      </p:sp>
      <p:pic>
        <p:nvPicPr>
          <p:cNvPr id="12" name="Picture 11" descr="A close up of a person&#10;&#10;Description automatically generated">
            <a:extLst>
              <a:ext uri="{FF2B5EF4-FFF2-40B4-BE49-F238E27FC236}">
                <a16:creationId xmlns:a16="http://schemas.microsoft.com/office/drawing/2014/main" id="{16AD0B0D-A999-F22A-DAEA-48913C402075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/>
          <a:srcRect l="36667" t="557" r="30917" b="-557"/>
          <a:stretch/>
        </p:blipFill>
        <p:spPr>
          <a:xfrm>
            <a:off x="395662" y="1219514"/>
            <a:ext cx="2438600" cy="2419539"/>
          </a:xfrm>
          <a:prstGeom prst="ellipse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softEdge rad="112500"/>
          </a:effectLst>
        </p:spPr>
      </p:pic>
      <p:sp>
        <p:nvSpPr>
          <p:cNvPr id="13" name="Rectangle 15">
            <a:extLst>
              <a:ext uri="{FF2B5EF4-FFF2-40B4-BE49-F238E27FC236}">
                <a16:creationId xmlns:a16="http://schemas.microsoft.com/office/drawing/2014/main" id="{113FCF2B-5698-41D3-F946-207205C0CF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463" y="268288"/>
            <a:ext cx="6091237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4400">
                <a:latin typeface="KG No Matter What" panose="02000507000000020003" pitchFamily="2" charset="77"/>
                <a:ea typeface="KG Manhattan Script"/>
                <a:cs typeface="KG Manhattan Script"/>
              </a:rPr>
              <a:t>Maaret Pyhäjärvi </a:t>
            </a:r>
            <a:r>
              <a:rPr lang="en-US" altLang="en-US">
                <a:solidFill>
                  <a:srgbClr val="FE9DAC"/>
                </a:solidFill>
                <a:latin typeface="KG No Matter What" panose="02000507000000020003" pitchFamily="2" charset="77"/>
                <a:ea typeface="KG Manhattan Script"/>
                <a:cs typeface="KG Manhattan Script"/>
              </a:rPr>
              <a:t>(from Finland)</a:t>
            </a:r>
            <a:endParaRPr lang="en-US" altLang="en-US" sz="4400">
              <a:solidFill>
                <a:srgbClr val="FE9DAC"/>
              </a:solidFill>
              <a:latin typeface="KG No Matter What" panose="02000507000000020003" pitchFamily="2" charset="77"/>
              <a:ea typeface="KG Manhattan Script"/>
              <a:cs typeface="KG Manhattan Script"/>
            </a:endParaRPr>
          </a:p>
        </p:txBody>
      </p:sp>
      <p:sp>
        <p:nvSpPr>
          <p:cNvPr id="14" name="Rectangle 16">
            <a:extLst>
              <a:ext uri="{FF2B5EF4-FFF2-40B4-BE49-F238E27FC236}">
                <a16:creationId xmlns:a16="http://schemas.microsoft.com/office/drawing/2014/main" id="{CEB57FA1-E660-66A5-B0B8-BC0B1D4F1B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838" y="4148138"/>
            <a:ext cx="4057650" cy="193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2000"/>
              <a:t>Email: maaret@iki.fi</a:t>
            </a:r>
          </a:p>
          <a:p>
            <a:pPr eaLnBrk="1" hangingPunct="1"/>
            <a:r>
              <a:rPr lang="en-US" altLang="en-US" sz="2000"/>
              <a:t>Mastodon: @maaretp@mas.to</a:t>
            </a:r>
            <a:br>
              <a:rPr lang="en-US" altLang="en-US" sz="2000"/>
            </a:br>
            <a:r>
              <a:rPr lang="en-US" altLang="en-US" sz="2000"/>
              <a:t>Web: maaretp.com</a:t>
            </a:r>
          </a:p>
          <a:p>
            <a:pPr eaLnBrk="1" hangingPunct="1"/>
            <a:r>
              <a:rPr lang="en-US" altLang="en-US" sz="2000"/>
              <a:t>Blog: visible-quality.blogspot.fi</a:t>
            </a:r>
          </a:p>
          <a:p>
            <a:pPr eaLnBrk="1" hangingPunct="1"/>
            <a:r>
              <a:rPr lang="en-US" altLang="en-US" sz="2000" i="1">
                <a:solidFill>
                  <a:srgbClr val="FFFFFF"/>
                </a:solidFill>
              </a:rPr>
              <a:t>(please connect with me through </a:t>
            </a:r>
            <a:br>
              <a:rPr lang="en-US" altLang="en-US" sz="2000" i="1">
                <a:solidFill>
                  <a:srgbClr val="FFFFFF"/>
                </a:solidFill>
              </a:rPr>
            </a:br>
            <a:r>
              <a:rPr lang="en-US" altLang="en-US" sz="2000" i="1">
                <a:solidFill>
                  <a:srgbClr val="FFFFFF"/>
                </a:solidFill>
              </a:rPr>
              <a:t>Mastodon or LinkedIn)</a:t>
            </a:r>
          </a:p>
        </p:txBody>
      </p:sp>
      <p:pic>
        <p:nvPicPr>
          <p:cNvPr id="15" name="Picture 4">
            <a:extLst>
              <a:ext uri="{FF2B5EF4-FFF2-40B4-BE49-F238E27FC236}">
                <a16:creationId xmlns:a16="http://schemas.microsoft.com/office/drawing/2014/main" id="{B0E2D383-7002-DB1B-DD2F-A9D7AF9C7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4000" y="185738"/>
            <a:ext cx="1276350" cy="127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8">
            <a:extLst>
              <a:ext uri="{FF2B5EF4-FFF2-40B4-BE49-F238E27FC236}">
                <a16:creationId xmlns:a16="http://schemas.microsoft.com/office/drawing/2014/main" id="{FB4E1A38-7268-156E-E802-FE206A0A925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04400" y="1468438"/>
            <a:ext cx="245110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algn="ctr" eaLnBrk="1" hangingPunct="1"/>
            <a:r>
              <a:rPr lang="en-US" altLang="en-US" sz="1000">
                <a:solidFill>
                  <a:schemeClr val="bg1"/>
                </a:solidFill>
              </a:rPr>
              <a:t>https://exploratorytestingacademy.com</a:t>
            </a:r>
          </a:p>
        </p:txBody>
      </p:sp>
      <p:pic>
        <p:nvPicPr>
          <p:cNvPr id="17" name="Picture 4" descr="Software Testing Finland ry, non-profit">
            <a:extLst>
              <a:ext uri="{FF2B5EF4-FFF2-40B4-BE49-F238E27FC236}">
                <a16:creationId xmlns:a16="http://schemas.microsoft.com/office/drawing/2014/main" id="{A981BC51-5B77-DD97-6EBF-337D24DC5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6"/>
          <a:stretch>
            <a:fillRect/>
          </a:stretch>
        </p:blipFill>
        <p:spPr bwMode="auto">
          <a:xfrm>
            <a:off x="10414000" y="1774825"/>
            <a:ext cx="1277938" cy="1123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20">
            <a:extLst>
              <a:ext uri="{FF2B5EF4-FFF2-40B4-BE49-F238E27FC236}">
                <a16:creationId xmlns:a16="http://schemas.microsoft.com/office/drawing/2014/main" id="{9DB2AC9B-5639-4565-CAAF-CF68ED0FD9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83763" y="2922588"/>
            <a:ext cx="24511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algn="ctr" eaLnBrk="1" hangingPunct="1"/>
            <a:r>
              <a:rPr lang="en-US" altLang="en-US" sz="1100">
                <a:solidFill>
                  <a:schemeClr val="bg1"/>
                </a:solidFill>
              </a:rPr>
              <a:t>Ohjelmistotestaus ry</a:t>
            </a:r>
          </a:p>
        </p:txBody>
      </p:sp>
      <p:pic>
        <p:nvPicPr>
          <p:cNvPr id="19" name="Picture 6" descr="Techvoices - diversity in conference speaking">
            <a:extLst>
              <a:ext uri="{FF2B5EF4-FFF2-40B4-BE49-F238E27FC236}">
                <a16:creationId xmlns:a16="http://schemas.microsoft.com/office/drawing/2014/main" id="{AA8EC068-FF17-BB26-BB67-9C079D3F6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9" t="3696" r="7584" b="16779"/>
          <a:stretch>
            <a:fillRect/>
          </a:stretch>
        </p:blipFill>
        <p:spPr bwMode="auto">
          <a:xfrm>
            <a:off x="10414000" y="3271838"/>
            <a:ext cx="1276350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TextBox 22">
            <a:extLst>
              <a:ext uri="{FF2B5EF4-FFF2-40B4-BE49-F238E27FC236}">
                <a16:creationId xmlns:a16="http://schemas.microsoft.com/office/drawing/2014/main" id="{ED865DEC-1DEA-FBE3-DF17-876C8A3458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88525" y="4451350"/>
            <a:ext cx="2451100" cy="26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algn="ctr" eaLnBrk="1" hangingPunct="1"/>
            <a:r>
              <a:rPr lang="en-US" altLang="en-US" sz="1100">
                <a:solidFill>
                  <a:schemeClr val="bg1"/>
                </a:solidFill>
              </a:rPr>
              <a:t>https</a:t>
            </a:r>
            <a:r>
              <a:rPr lang="en-US" altLang="en-US" sz="1100">
                <a:solidFill>
                  <a:schemeClr val="bg1"/>
                </a:solidFill>
                <a:sym typeface="Wingdings" pitchFamily="2" charset="2"/>
              </a:rPr>
              <a:t>://techvoices.org</a:t>
            </a:r>
            <a:endParaRPr lang="en-US" altLang="en-US" sz="1100">
              <a:solidFill>
                <a:schemeClr val="bg1"/>
              </a:solidFill>
            </a:endParaRPr>
          </a:p>
        </p:txBody>
      </p:sp>
      <p:pic>
        <p:nvPicPr>
          <p:cNvPr id="21" name="Picture 4" descr="TIVIA ry">
            <a:extLst>
              <a:ext uri="{FF2B5EF4-FFF2-40B4-BE49-F238E27FC236}">
                <a16:creationId xmlns:a16="http://schemas.microsoft.com/office/drawing/2014/main" id="{45C32975-9352-E18B-D666-0D7ED22BE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9325" y="5046663"/>
            <a:ext cx="792163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4" descr="Selenium PLC - Project Leadership Committee">
            <a:extLst>
              <a:ext uri="{FF2B5EF4-FFF2-40B4-BE49-F238E27FC236}">
                <a16:creationId xmlns:a16="http://schemas.microsoft.com/office/drawing/2014/main" id="{0A55B653-342E-1B26-5B14-C268C636F5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2863" y="5046663"/>
            <a:ext cx="793750" cy="82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3" name="Group 25">
            <a:extLst>
              <a:ext uri="{FF2B5EF4-FFF2-40B4-BE49-F238E27FC236}">
                <a16:creationId xmlns:a16="http://schemas.microsoft.com/office/drawing/2014/main" id="{83C19C54-12EF-F9EC-392B-7E48AF2D7F5F}"/>
              </a:ext>
            </a:extLst>
          </p:cNvPr>
          <p:cNvGrpSpPr>
            <a:grpSpLocks/>
          </p:cNvGrpSpPr>
          <p:nvPr/>
        </p:nvGrpSpPr>
        <p:grpSpPr bwMode="auto">
          <a:xfrm>
            <a:off x="3338513" y="1462088"/>
            <a:ext cx="6351587" cy="1965325"/>
            <a:chOff x="2919409" y="2198639"/>
            <a:chExt cx="6352157" cy="1964821"/>
          </a:xfrm>
        </p:grpSpPr>
        <p:pic>
          <p:nvPicPr>
            <p:cNvPr id="24" name="Picture 23" descr="Logo, company name&#10;&#10;Description automatically generated">
              <a:extLst>
                <a:ext uri="{FF2B5EF4-FFF2-40B4-BE49-F238E27FC236}">
                  <a16:creationId xmlns:a16="http://schemas.microsoft.com/office/drawing/2014/main" id="{809A5A27-78D2-CA79-1C31-BB5F4B5B2D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 cstate="email"/>
            <a:srcRect t="12925"/>
            <a:stretch/>
          </p:blipFill>
          <p:spPr>
            <a:xfrm>
              <a:off x="2919409" y="2198639"/>
              <a:ext cx="2114550" cy="184123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5" name="Graphic 27">
              <a:extLst>
                <a:ext uri="{FF2B5EF4-FFF2-40B4-BE49-F238E27FC236}">
                  <a16:creationId xmlns:a16="http://schemas.microsoft.com/office/drawing/2014/main" id="{A5B2BF76-6E61-5C4C-D1FA-A3A132773AA0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email"/>
            <a:stretch>
              <a:fillRect/>
            </a:stretch>
          </p:blipFill>
          <p:spPr>
            <a:xfrm>
              <a:off x="5033960" y="2319660"/>
              <a:ext cx="1543445" cy="662939"/>
            </a:xfrm>
            <a:prstGeom prst="rect">
              <a:avLst/>
            </a:prstGeom>
          </p:spPr>
        </p:pic>
        <p:sp>
          <p:nvSpPr>
            <p:cNvPr id="26" name="TextBox 28">
              <a:extLst>
                <a:ext uri="{FF2B5EF4-FFF2-40B4-BE49-F238E27FC236}">
                  <a16:creationId xmlns:a16="http://schemas.microsoft.com/office/drawing/2014/main" id="{25856694-B071-CEF7-926D-E7F5E004BB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70919" y="3794128"/>
              <a:ext cx="8115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9pPr>
            </a:lstStyle>
            <a:p>
              <a:pPr algn="ctr" eaLnBrk="1" hangingPunct="1"/>
              <a:r>
                <a:rPr lang="en-US" altLang="en-US" b="1">
                  <a:solidFill>
                    <a:schemeClr val="bg1"/>
                  </a:solidFill>
                </a:rPr>
                <a:t>2020</a:t>
              </a:r>
            </a:p>
          </p:txBody>
        </p:sp>
        <p:sp>
          <p:nvSpPr>
            <p:cNvPr id="27" name="TextBox 29">
              <a:extLst>
                <a:ext uri="{FF2B5EF4-FFF2-40B4-BE49-F238E27FC236}">
                  <a16:creationId xmlns:a16="http://schemas.microsoft.com/office/drawing/2014/main" id="{59D2238C-E055-939F-3406-D6E7FEA35C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87805" y="3779599"/>
              <a:ext cx="81153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9pPr>
            </a:lstStyle>
            <a:p>
              <a:pPr algn="ctr" eaLnBrk="1" hangingPunct="1"/>
              <a:r>
                <a:rPr lang="en-US" altLang="en-US" b="1">
                  <a:solidFill>
                    <a:schemeClr val="bg1"/>
                  </a:solidFill>
                </a:rPr>
                <a:t>2016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DA61969-E168-A3B9-CFBB-D1D5C2AAC640}"/>
                </a:ext>
              </a:extLst>
            </p:cNvPr>
            <p:cNvSpPr txBox="1"/>
            <p:nvPr/>
          </p:nvSpPr>
          <p:spPr>
            <a:xfrm>
              <a:off x="4794414" y="2966792"/>
              <a:ext cx="2686291" cy="784024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MIATPP</a:t>
              </a:r>
              <a:r>
                <a:rPr lang="en-US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 </a:t>
              </a:r>
              <a:br>
                <a:rPr lang="en-US" dirty="0">
                  <a:solidFill>
                    <a:schemeClr val="bg1"/>
                  </a:solidFill>
                  <a:latin typeface="Gill Sans MT" panose="020B0502020104020203" pitchFamily="34" charset="0"/>
                </a:rPr>
              </a:br>
              <a:r>
                <a:rPr lang="en-US" sz="1350" dirty="0">
                  <a:solidFill>
                    <a:schemeClr val="bg1"/>
                  </a:solidFill>
                  <a:latin typeface="Gill Sans Nova Light" panose="020B0604020202020204" pitchFamily="34" charset="0"/>
                </a:rPr>
                <a:t>Most Influential Agile Testing Professional Person</a:t>
              </a:r>
              <a:endParaRPr lang="en-US" dirty="0">
                <a:solidFill>
                  <a:schemeClr val="bg1"/>
                </a:solidFill>
                <a:latin typeface="Gill Sans Nova Light" panose="020B0604020202020204" pitchFamily="34" charset="0"/>
              </a:endParaRPr>
            </a:p>
          </p:txBody>
        </p:sp>
        <p:pic>
          <p:nvPicPr>
            <p:cNvPr id="29" name="Picture 2" descr="ICT 100 influencers list 2019 and 2020">
              <a:extLst>
                <a:ext uri="{FF2B5EF4-FFF2-40B4-BE49-F238E27FC236}">
                  <a16:creationId xmlns:a16="http://schemas.microsoft.com/office/drawing/2014/main" id="{2C57C6C8-E1D2-9FD1-E052-92A606BF9C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769"/>
            <a:stretch>
              <a:fillRect/>
            </a:stretch>
          </p:blipFill>
          <p:spPr bwMode="auto">
            <a:xfrm>
              <a:off x="7396849" y="2443840"/>
              <a:ext cx="1553783" cy="8581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0" name="TextBox 32">
              <a:extLst>
                <a:ext uri="{FF2B5EF4-FFF2-40B4-BE49-F238E27FC236}">
                  <a16:creationId xmlns:a16="http://schemas.microsoft.com/office/drawing/2014/main" id="{5FAFB7BE-324C-668D-6924-EB097D8BB8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95322" y="3794128"/>
              <a:ext cx="2076244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Gill Sans MT" panose="020B0502020104020203" pitchFamily="34" charset="77"/>
                </a:defRPr>
              </a:lvl9pPr>
            </a:lstStyle>
            <a:p>
              <a:pPr algn="ctr" eaLnBrk="1" hangingPunct="1"/>
              <a:r>
                <a:rPr lang="en-US" altLang="en-US" b="1" dirty="0">
                  <a:solidFill>
                    <a:schemeClr val="bg1"/>
                  </a:solidFill>
                </a:rPr>
                <a:t>2019 - 2023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7854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Logo&#10;&#10;Description automatically generated">
            <a:extLst>
              <a:ext uri="{FF2B5EF4-FFF2-40B4-BE49-F238E27FC236}">
                <a16:creationId xmlns:a16="http://schemas.microsoft.com/office/drawing/2014/main" id="{0DF48A09-564E-EC51-4C76-4B48D9949A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D787A3F8-4049-7E5C-0E7F-8DBB8A0CED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A0E19F4F-D6FD-D730-93C4-3400339FF2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6">
            <a:extLst>
              <a:ext uri="{FF2B5EF4-FFF2-40B4-BE49-F238E27FC236}">
                <a16:creationId xmlns:a16="http://schemas.microsoft.com/office/drawing/2014/main" id="{FC367FF0-1AEB-16E9-8BEA-FAEDD752D8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7458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A4DD18F9-3277-C6BB-7CB0-242ED1A51A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ADE866-A415-4733-B5D9-3D0FFAD3B0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025167F-8D4C-2F91-C541-DC7CA56A4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DCDAE16-908E-74DE-D56B-F00D097999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812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Logo&#10;&#10;Description automatically generated">
            <a:extLst>
              <a:ext uri="{FF2B5EF4-FFF2-40B4-BE49-F238E27FC236}">
                <a16:creationId xmlns:a16="http://schemas.microsoft.com/office/drawing/2014/main" id="{2900428B-0502-2010-85F2-B9424AECE6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504B5331-5983-3EA0-2F4D-D3963AA6B4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C8480B4A-C202-5A2E-13CB-399DFF431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6">
            <a:extLst>
              <a:ext uri="{FF2B5EF4-FFF2-40B4-BE49-F238E27FC236}">
                <a16:creationId xmlns:a16="http://schemas.microsoft.com/office/drawing/2014/main" id="{F6DBC257-7EBF-6DBA-42DC-8EA634265E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95461" cy="4351338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idx="10"/>
          </p:nvPr>
        </p:nvSpPr>
        <p:spPr>
          <a:xfrm>
            <a:off x="6096001" y="1828329"/>
            <a:ext cx="5201084" cy="4351338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4718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Logo&#10;&#10;Description automatically generated">
            <a:extLst>
              <a:ext uri="{FF2B5EF4-FFF2-40B4-BE49-F238E27FC236}">
                <a16:creationId xmlns:a16="http://schemas.microsoft.com/office/drawing/2014/main" id="{513A45DF-02CA-5741-188F-7E0DAF735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4">
            <a:extLst>
              <a:ext uri="{FF2B5EF4-FFF2-40B4-BE49-F238E27FC236}">
                <a16:creationId xmlns:a16="http://schemas.microsoft.com/office/drawing/2014/main" id="{442E998C-5E7C-DF29-8672-CE9E69EF45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5BCCE5F-5FFA-DD8C-3BEF-98A4F24711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6">
            <a:extLst>
              <a:ext uri="{FF2B5EF4-FFF2-40B4-BE49-F238E27FC236}">
                <a16:creationId xmlns:a16="http://schemas.microsoft.com/office/drawing/2014/main" id="{F262958B-0560-1042-4681-ACDABFC886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955902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Pink smoke on a black background&#10;&#10;Description automatically generated">
            <a:extLst>
              <a:ext uri="{FF2B5EF4-FFF2-40B4-BE49-F238E27FC236}">
                <a16:creationId xmlns:a16="http://schemas.microsoft.com/office/drawing/2014/main" id="{2CDE26D6-DBB0-5DA1-3ABE-A490DE1F5F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-515937" y="515937"/>
            <a:ext cx="6858000" cy="582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639F8EDC-C7F8-AC9D-0727-CC25C4B82D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419600" y="990600"/>
            <a:ext cx="7772400" cy="582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5" descr="Logo&#10;&#10;Description automatically generated">
            <a:extLst>
              <a:ext uri="{FF2B5EF4-FFF2-40B4-BE49-F238E27FC236}">
                <a16:creationId xmlns:a16="http://schemas.microsoft.com/office/drawing/2014/main" id="{DD561264-CB62-DB40-3B53-0A09B9C8A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6">
            <a:extLst>
              <a:ext uri="{FF2B5EF4-FFF2-40B4-BE49-F238E27FC236}">
                <a16:creationId xmlns:a16="http://schemas.microsoft.com/office/drawing/2014/main" id="{A3C429EF-000B-06D3-08BE-1893A0B492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DF9EF43-AFB7-0EFA-B80F-A4E9AA1D4F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9">
            <a:extLst>
              <a:ext uri="{FF2B5EF4-FFF2-40B4-BE49-F238E27FC236}">
                <a16:creationId xmlns:a16="http://schemas.microsoft.com/office/drawing/2014/main" id="{2690EEF3-1AC9-602B-A184-CDD7E037F3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1183389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C0DB78EB-EF18-F4C7-80BE-BD2C86F201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689350" y="-1644650"/>
            <a:ext cx="4813300" cy="1219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 descr="Logo&#10;&#10;Description automatically generated">
            <a:extLst>
              <a:ext uri="{FF2B5EF4-FFF2-40B4-BE49-F238E27FC236}">
                <a16:creationId xmlns:a16="http://schemas.microsoft.com/office/drawing/2014/main" id="{5EBA7533-FD3C-468B-DD1F-E13CA9280A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5">
            <a:extLst>
              <a:ext uri="{FF2B5EF4-FFF2-40B4-BE49-F238E27FC236}">
                <a16:creationId xmlns:a16="http://schemas.microsoft.com/office/drawing/2014/main" id="{2F13F668-5E83-4957-27C1-9B63C9429B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5029D6D-FE91-6E95-0D0D-D6354F616C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42F6CE78-7528-758C-4A38-8E688F554A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2463360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A4172E8F-CB16-481C-1EC8-FA3BA21977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9400" cy="687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 descr="Logo&#10;&#10;Description automatically generated">
            <a:extLst>
              <a:ext uri="{FF2B5EF4-FFF2-40B4-BE49-F238E27FC236}">
                <a16:creationId xmlns:a16="http://schemas.microsoft.com/office/drawing/2014/main" id="{907C2FB8-5481-CADD-883A-CEEBE80341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5">
            <a:extLst>
              <a:ext uri="{FF2B5EF4-FFF2-40B4-BE49-F238E27FC236}">
                <a16:creationId xmlns:a16="http://schemas.microsoft.com/office/drawing/2014/main" id="{7C7F085B-E9FC-586C-515B-6FA27F1119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19B719AC-0BB3-D9E5-6656-18A20EBB17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8F5E56DB-D619-995D-6BF1-59E5CEFF23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814536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 descr="Pink smoke on a black background&#10;&#10;Description automatically generated">
            <a:extLst>
              <a:ext uri="{FF2B5EF4-FFF2-40B4-BE49-F238E27FC236}">
                <a16:creationId xmlns:a16="http://schemas.microsoft.com/office/drawing/2014/main" id="{4B9A175D-9707-7D05-D340-4277FB7EF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582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4" descr="Logo&#10;&#10;Description automatically generated">
            <a:extLst>
              <a:ext uri="{FF2B5EF4-FFF2-40B4-BE49-F238E27FC236}">
                <a16:creationId xmlns:a16="http://schemas.microsoft.com/office/drawing/2014/main" id="{19C5100D-DC87-6C57-BE83-5FD4E4FA2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1225" y="6375400"/>
            <a:ext cx="249238" cy="266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5">
            <a:extLst>
              <a:ext uri="{FF2B5EF4-FFF2-40B4-BE49-F238E27FC236}">
                <a16:creationId xmlns:a16="http://schemas.microsoft.com/office/drawing/2014/main" id="{89D20692-5C27-B1CE-17FC-FA8DD05401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9100" y="6359525"/>
            <a:ext cx="280670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https://www.linkedin.com/in/maaret/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0D09E29-8D76-55CD-21C8-C9065665D1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6389688"/>
            <a:ext cx="2603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8">
            <a:extLst>
              <a:ext uri="{FF2B5EF4-FFF2-40B4-BE49-F238E27FC236}">
                <a16:creationId xmlns:a16="http://schemas.microsoft.com/office/drawing/2014/main" id="{57AC76AA-18D7-57EE-8C05-EDEF17E07B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077450" y="6346825"/>
            <a:ext cx="19129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40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2303151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463C6B90-97BE-46FC-C9C6-47AC2BF2FA0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E5EED4A3-85FD-991B-4BC0-28180D9DF4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TextBox 7">
            <a:extLst>
              <a:ext uri="{FF2B5EF4-FFF2-40B4-BE49-F238E27FC236}">
                <a16:creationId xmlns:a16="http://schemas.microsoft.com/office/drawing/2014/main" id="{36A25A3D-CF46-0D93-E475-DBA9315E8B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2800" y="6642100"/>
            <a:ext cx="433388" cy="15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r>
              <a:rPr lang="en-US" alt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 MT" panose="020B0502020104020203" pitchFamily="34" charset="77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 MT" panose="020B0502020104020203" pitchFamily="34" charset="77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 MT" panose="020B0502020104020203" pitchFamily="34" charset="77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 MT" panose="020B0502020104020203" pitchFamily="34" charset="77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 MT" panose="020B0502020104020203" pitchFamily="34" charset="77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 MT" panose="020B0502020104020203" pitchFamily="34" charset="77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 MT" panose="020B0502020104020203" pitchFamily="34" charset="77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Gill Sans MT" panose="020B0502020104020203" pitchFamily="34" charset="77"/>
        </a:defRPr>
      </a:lvl9pPr>
    </p:titleStyle>
    <p:bodyStyle>
      <a:lvl1pPr marL="228600" indent="-228600" algn="l" rtl="0" eaLnBrk="1" fontAlgn="base" hangingPunct="1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ED1C-89F5-6216-8A68-50DD3CA595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Plan-Driven vs. Agile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2376B-CFEC-A299-AFB6-7D4FC47230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Maaret Pyhäjärvi</a:t>
            </a:r>
          </a:p>
        </p:txBody>
      </p:sp>
    </p:spTree>
    <p:extLst>
      <p:ext uri="{BB962C8B-B14F-4D97-AF65-F5344CB8AC3E}">
        <p14:creationId xmlns:p14="http://schemas.microsoft.com/office/powerpoint/2010/main" val="3852072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36637AB6-9516-46D6-8437-9B645F2BC6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Mindset to Testing Impacts Test Planning and Control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04E3903-7825-DF3A-D718-53F95661FD8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28A02306-DBFB-B419-EAA2-F276CC441AD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909707"/>
            <a:ext cx="10515600" cy="4351338"/>
          </a:xfrm>
        </p:spPr>
        <p:txBody>
          <a:bodyPr/>
          <a:lstStyle/>
          <a:p>
            <a:r>
              <a:rPr lang="fi-FI" altLang="en-US" sz="3200" dirty="0" err="1"/>
              <a:t>Approaching</a:t>
            </a:r>
            <a:r>
              <a:rPr lang="fi-FI" altLang="en-US" sz="3200" dirty="0"/>
              <a:t> </a:t>
            </a:r>
            <a:r>
              <a:rPr lang="fi-FI" altLang="en-US" sz="3200" dirty="0" err="1"/>
              <a:t>the</a:t>
            </a:r>
            <a:r>
              <a:rPr lang="fi-FI" altLang="en-US" sz="3200" dirty="0"/>
              <a:t> </a:t>
            </a:r>
            <a:r>
              <a:rPr lang="fi-FI" altLang="en-US" sz="3200" dirty="0" err="1"/>
              <a:t>problem</a:t>
            </a:r>
            <a:r>
              <a:rPr lang="fi-FI" altLang="en-US" sz="3200" dirty="0"/>
              <a:t> </a:t>
            </a:r>
            <a:r>
              <a:rPr lang="fi-FI" altLang="en-US" sz="3200" dirty="0" err="1"/>
              <a:t>from</a:t>
            </a:r>
            <a:r>
              <a:rPr lang="fi-FI" altLang="en-US" sz="3200" dirty="0"/>
              <a:t> </a:t>
            </a:r>
            <a:r>
              <a:rPr lang="fi-FI" altLang="en-US" sz="3200" dirty="0" err="1"/>
              <a:t>two</a:t>
            </a:r>
            <a:r>
              <a:rPr lang="fi-FI" altLang="en-US" sz="3200" dirty="0"/>
              <a:t> </a:t>
            </a:r>
            <a:r>
              <a:rPr lang="fi-FI" altLang="en-US" sz="3200" dirty="0" err="1"/>
              <a:t>perspectives</a:t>
            </a:r>
            <a:r>
              <a:rPr lang="fi-FI" altLang="en-US" sz="3200" dirty="0"/>
              <a:t>:</a:t>
            </a:r>
            <a:endParaRPr lang="en-US" altLang="en-US" sz="3200" dirty="0"/>
          </a:p>
          <a:p>
            <a:pPr lvl="1"/>
            <a:r>
              <a:rPr lang="en-US" altLang="en-US" sz="2800" dirty="0"/>
              <a:t>Identifying the differences in practices used in projects</a:t>
            </a:r>
          </a:p>
          <a:p>
            <a:pPr lvl="2"/>
            <a:r>
              <a:rPr lang="en-US" altLang="en-US" sz="2400" dirty="0"/>
              <a:t>Based on hands-on experiences</a:t>
            </a:r>
            <a:endParaRPr lang="en-US" altLang="en-US" sz="2400" dirty="0">
              <a:solidFill>
                <a:schemeClr val="hlink"/>
              </a:solidFill>
            </a:endParaRPr>
          </a:p>
          <a:p>
            <a:pPr lvl="1"/>
            <a:r>
              <a:rPr lang="en-US" altLang="en-US" sz="2800" dirty="0"/>
              <a:t>Comparing two exemplary cases - Ideals</a:t>
            </a:r>
          </a:p>
          <a:p>
            <a:pPr lvl="2"/>
            <a:r>
              <a:rPr lang="en-US" altLang="en-US" sz="2400" dirty="0"/>
              <a:t>Plan-driven testing approach as described in ISEB Foundation &amp; Practitioner syllabi</a:t>
            </a:r>
          </a:p>
          <a:p>
            <a:pPr lvl="2"/>
            <a:r>
              <a:rPr lang="en-US" altLang="en-US" sz="2400" dirty="0"/>
              <a:t>Exploratory testing approach as described in articles and training materials by James Bach &amp; Cem </a:t>
            </a:r>
            <a:r>
              <a:rPr lang="en-US" altLang="en-US" sz="2400" dirty="0" err="1"/>
              <a:t>Kaner</a:t>
            </a:r>
            <a:endParaRPr lang="en-US" altLang="en-US" sz="24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8" name="Rectangle 4">
            <a:extLst>
              <a:ext uri="{FF2B5EF4-FFF2-40B4-BE49-F238E27FC236}">
                <a16:creationId xmlns:a16="http://schemas.microsoft.com/office/drawing/2014/main" id="{EACC9D2F-F74F-A4AB-3DED-8B36F65A74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 anchor="ctr"/>
          <a:lstStyle/>
          <a:p>
            <a:r>
              <a:rPr lang="fi-FI" altLang="en-US" sz="4000" dirty="0" err="1">
                <a:latin typeface="KG No Matter What" panose="02000507000000020003" pitchFamily="2" charset="77"/>
              </a:rPr>
              <a:t>Experiences</a:t>
            </a:r>
            <a:r>
              <a:rPr lang="fi-FI" altLang="en-US" sz="4000" dirty="0">
                <a:latin typeface="KG No Matter What" panose="02000507000000020003" pitchFamily="2" charset="77"/>
              </a:rPr>
              <a:t> in 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Exploratory</a:t>
            </a:r>
            <a:r>
              <a:rPr lang="fi-FI" altLang="en-US" sz="4000" dirty="0">
                <a:latin typeface="KG No Matter What" panose="02000507000000020003" pitchFamily="2" charset="77"/>
              </a:rPr>
              <a:t> 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Testing</a:t>
            </a:r>
            <a:endParaRPr lang="en-US" altLang="en-US" sz="4000" dirty="0">
              <a:latin typeface="KG No Matter What" panose="02000507000000020003" pitchFamily="2" charset="77"/>
            </a:endParaRP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5CF4A8-0879-566B-4136-F7F3D1F0A662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B03DE429-84D2-5CF8-1CE2-8973AAA4C8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 sz="3600"/>
              <a:t>Three Depths of Exploratory Testing</a:t>
            </a:r>
            <a:endParaRPr lang="en-US" altLang="en-US" sz="3600"/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65F9CD85-360E-BA6B-0979-F0017B4C1E9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EDF038A2-68F7-1FB4-17C9-18B7AD450CC4}"/>
              </a:ext>
            </a:extLst>
          </p:cNvPr>
          <p:cNvSpPr>
            <a:spLocks noChangeArrowheads="1"/>
          </p:cNvSpPr>
          <p:nvPr/>
        </p:nvSpPr>
        <p:spPr bwMode="black">
          <a:xfrm>
            <a:off x="2286000" y="1600200"/>
            <a:ext cx="1981200" cy="2286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90000" bIns="46800" anchor="ctr"/>
          <a:lstStyle/>
          <a:p>
            <a:pPr algn="ctr"/>
            <a:r>
              <a:rPr lang="fi-FI" altLang="en-US" sz="2800" b="1"/>
              <a:t>ET Session</a:t>
            </a:r>
          </a:p>
          <a:p>
            <a:pPr algn="ctr"/>
            <a:r>
              <a:rPr lang="fi-FI" altLang="en-US"/>
              <a:t>- ET as a </a:t>
            </a:r>
            <a:br>
              <a:rPr lang="fi-FI" altLang="en-US"/>
            </a:br>
            <a:r>
              <a:rPr lang="fi-FI" altLang="en-US"/>
              <a:t>technique</a:t>
            </a:r>
            <a:endParaRPr lang="en-US" alt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1500944F-13E5-E96D-2645-DFDEE12B902A}"/>
              </a:ext>
            </a:extLst>
          </p:cNvPr>
          <p:cNvSpPr>
            <a:spLocks noChangeArrowheads="1"/>
          </p:cNvSpPr>
          <p:nvPr/>
        </p:nvSpPr>
        <p:spPr bwMode="black">
          <a:xfrm>
            <a:off x="5181600" y="2743200"/>
            <a:ext cx="1981200" cy="2286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90000" bIns="46800" anchor="ctr"/>
          <a:lstStyle/>
          <a:p>
            <a:pPr algn="ctr"/>
            <a:r>
              <a:rPr lang="fi-FI" altLang="en-US" sz="2800" b="1"/>
              <a:t>ET Team</a:t>
            </a:r>
          </a:p>
          <a:p>
            <a:pPr algn="ctr"/>
            <a:r>
              <a:rPr lang="fi-FI" altLang="en-US"/>
              <a:t>- ET as a </a:t>
            </a:r>
            <a:br>
              <a:rPr lang="fi-FI" altLang="en-US"/>
            </a:br>
            <a:r>
              <a:rPr lang="fi-FI" altLang="en-US"/>
              <a:t>group’s</a:t>
            </a:r>
            <a:br>
              <a:rPr lang="fi-FI" altLang="en-US"/>
            </a:br>
            <a:r>
              <a:rPr lang="fi-FI" altLang="en-US"/>
              <a:t> practice</a:t>
            </a:r>
            <a:endParaRPr lang="en-US" altLang="en-US"/>
          </a:p>
        </p:txBody>
      </p:sp>
      <p:sp>
        <p:nvSpPr>
          <p:cNvPr id="13317" name="Rectangle 5">
            <a:extLst>
              <a:ext uri="{FF2B5EF4-FFF2-40B4-BE49-F238E27FC236}">
                <a16:creationId xmlns:a16="http://schemas.microsoft.com/office/drawing/2014/main" id="{D998745A-B648-CE62-66D1-131EF532492D}"/>
              </a:ext>
            </a:extLst>
          </p:cNvPr>
          <p:cNvSpPr>
            <a:spLocks noChangeArrowheads="1"/>
          </p:cNvSpPr>
          <p:nvPr/>
        </p:nvSpPr>
        <p:spPr bwMode="black">
          <a:xfrm>
            <a:off x="8229600" y="4038600"/>
            <a:ext cx="1981200" cy="2286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90000" bIns="46800" anchor="ctr"/>
          <a:lstStyle/>
          <a:p>
            <a:pPr algn="ctr"/>
            <a:r>
              <a:rPr lang="fi-FI" altLang="en-US" sz="2800" b="1"/>
              <a:t>ET Project</a:t>
            </a:r>
          </a:p>
          <a:p>
            <a:pPr algn="ctr"/>
            <a:r>
              <a:rPr lang="fi-FI" altLang="en-US"/>
              <a:t>- ET as </a:t>
            </a:r>
            <a:br>
              <a:rPr lang="fi-FI" altLang="en-US"/>
            </a:br>
            <a:r>
              <a:rPr lang="fi-FI" altLang="en-US"/>
              <a:t>testing </a:t>
            </a:r>
            <a:br>
              <a:rPr lang="fi-FI" altLang="en-US"/>
            </a:br>
            <a:r>
              <a:rPr lang="fi-FI" altLang="en-US"/>
              <a:t>process</a:t>
            </a:r>
            <a:endParaRPr lang="en-US" altLang="en-US"/>
          </a:p>
        </p:txBody>
      </p:sp>
      <p:sp>
        <p:nvSpPr>
          <p:cNvPr id="13318" name="AutoShape 6">
            <a:extLst>
              <a:ext uri="{FF2B5EF4-FFF2-40B4-BE49-F238E27FC236}">
                <a16:creationId xmlns:a16="http://schemas.microsoft.com/office/drawing/2014/main" id="{F35CE565-8F3F-CC10-3C9F-A882F7ADBE17}"/>
              </a:ext>
            </a:extLst>
          </p:cNvPr>
          <p:cNvSpPr>
            <a:spLocks noChangeArrowheads="1"/>
          </p:cNvSpPr>
          <p:nvPr/>
        </p:nvSpPr>
        <p:spPr bwMode="black">
          <a:xfrm>
            <a:off x="2819400" y="4191000"/>
            <a:ext cx="914400" cy="8382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  <p:sp>
        <p:nvSpPr>
          <p:cNvPr id="13319" name="AutoShape 7">
            <a:extLst>
              <a:ext uri="{FF2B5EF4-FFF2-40B4-BE49-F238E27FC236}">
                <a16:creationId xmlns:a16="http://schemas.microsoft.com/office/drawing/2014/main" id="{E042ECFA-2B58-536C-9ED7-B92E4EA58826}"/>
              </a:ext>
            </a:extLst>
          </p:cNvPr>
          <p:cNvSpPr>
            <a:spLocks noChangeArrowheads="1"/>
          </p:cNvSpPr>
          <p:nvPr/>
        </p:nvSpPr>
        <p:spPr bwMode="black">
          <a:xfrm rot="10800000">
            <a:off x="8763000" y="2895600"/>
            <a:ext cx="914400" cy="8382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C9D3692D-0B9B-C450-EEC2-D9F061E784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Experiences from ET Sessions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1FC1EE9-B22E-BEF0-FD94-6D12AEEDFBD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725E5469-B44A-1303-D78F-63B27377672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73074"/>
            <a:ext cx="10515600" cy="4351338"/>
          </a:xfrm>
        </p:spPr>
        <p:txBody>
          <a:bodyPr/>
          <a:lstStyle/>
          <a:p>
            <a:r>
              <a:rPr lang="fi-FI" altLang="en-US" dirty="0" err="1"/>
              <a:t>Exploratory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r>
              <a:rPr lang="fi-FI" altLang="en-US" dirty="0"/>
              <a:t> </a:t>
            </a:r>
            <a:r>
              <a:rPr lang="fi-FI" altLang="en-US" dirty="0" err="1"/>
              <a:t>Sessions</a:t>
            </a:r>
            <a:r>
              <a:rPr lang="fi-FI" altLang="en-US" dirty="0"/>
              <a:t> </a:t>
            </a:r>
            <a:r>
              <a:rPr lang="fi-FI" altLang="en-US" dirty="0" err="1"/>
              <a:t>used</a:t>
            </a:r>
            <a:r>
              <a:rPr lang="fi-FI" altLang="en-US" dirty="0"/>
              <a:t> </a:t>
            </a:r>
            <a:r>
              <a:rPr lang="fi-FI" altLang="en-US" dirty="0" err="1"/>
              <a:t>during</a:t>
            </a:r>
            <a:r>
              <a:rPr lang="fi-FI" altLang="en-US" dirty="0"/>
              <a:t> a </a:t>
            </a:r>
            <a:r>
              <a:rPr lang="fi-FI" altLang="en-US" dirty="0" err="1"/>
              <a:t>one-year</a:t>
            </a:r>
            <a:r>
              <a:rPr lang="fi-FI" altLang="en-US" dirty="0"/>
              <a:t> </a:t>
            </a:r>
            <a:r>
              <a:rPr lang="fi-FI" altLang="en-US" dirty="0" err="1"/>
              <a:t>period</a:t>
            </a:r>
            <a:endParaRPr lang="fi-FI" altLang="en-US" dirty="0"/>
          </a:p>
          <a:p>
            <a:pPr lvl="1"/>
            <a:r>
              <a:rPr lang="fi-FI" altLang="en-US" dirty="0" err="1"/>
              <a:t>From</a:t>
            </a:r>
            <a:r>
              <a:rPr lang="fi-FI" altLang="en-US" dirty="0"/>
              <a:t> </a:t>
            </a:r>
            <a:r>
              <a:rPr lang="fi-FI" altLang="en-US" dirty="0" err="1"/>
              <a:t>once</a:t>
            </a:r>
            <a:r>
              <a:rPr lang="fi-FI" altLang="en-US" dirty="0"/>
              <a:t>-a-</a:t>
            </a:r>
            <a:r>
              <a:rPr lang="fi-FI" altLang="en-US" dirty="0" err="1"/>
              <a:t>week</a:t>
            </a:r>
            <a:r>
              <a:rPr lang="fi-FI" altLang="en-US" dirty="0"/>
              <a:t> to </a:t>
            </a:r>
            <a:r>
              <a:rPr lang="fi-FI" altLang="en-US" dirty="0" err="1"/>
              <a:t>twice</a:t>
            </a:r>
            <a:r>
              <a:rPr lang="fi-FI" altLang="en-US" dirty="0"/>
              <a:t>-a-</a:t>
            </a:r>
            <a:r>
              <a:rPr lang="fi-FI" altLang="en-US" dirty="0" err="1"/>
              <a:t>week</a:t>
            </a:r>
            <a:r>
              <a:rPr lang="fi-FI" altLang="en-US" dirty="0"/>
              <a:t> </a:t>
            </a:r>
          </a:p>
          <a:p>
            <a:pPr lvl="1"/>
            <a:r>
              <a:rPr lang="fi-FI" altLang="en-US" dirty="0"/>
              <a:t>Session </a:t>
            </a:r>
            <a:r>
              <a:rPr lang="fi-FI" altLang="en-US" dirty="0" err="1"/>
              <a:t>length</a:t>
            </a:r>
            <a:r>
              <a:rPr lang="fi-FI" altLang="en-US" dirty="0"/>
              <a:t> 1,5 </a:t>
            </a:r>
            <a:r>
              <a:rPr lang="fi-FI" altLang="en-US" dirty="0" err="1"/>
              <a:t>hrs</a:t>
            </a:r>
            <a:r>
              <a:rPr lang="fi-FI" altLang="en-US" dirty="0"/>
              <a:t> (</a:t>
            </a:r>
            <a:r>
              <a:rPr lang="fi-FI" altLang="en-US" dirty="0" err="1"/>
              <a:t>tried</a:t>
            </a:r>
            <a:r>
              <a:rPr lang="fi-FI" altLang="en-US" dirty="0"/>
              <a:t> 1-3 </a:t>
            </a:r>
            <a:r>
              <a:rPr lang="fi-FI" altLang="en-US" dirty="0" err="1"/>
              <a:t>hrs</a:t>
            </a:r>
            <a:r>
              <a:rPr lang="fi-FI" altLang="en-US" dirty="0"/>
              <a:t>) and 10 </a:t>
            </a:r>
            <a:r>
              <a:rPr lang="fi-FI" altLang="en-US" dirty="0" err="1"/>
              <a:t>people</a:t>
            </a:r>
            <a:r>
              <a:rPr lang="fi-FI" altLang="en-US" dirty="0"/>
              <a:t> </a:t>
            </a:r>
            <a:r>
              <a:rPr lang="fi-FI" altLang="en-US" dirty="0" err="1"/>
              <a:t>involved</a:t>
            </a:r>
            <a:r>
              <a:rPr lang="fi-FI" altLang="en-US" dirty="0"/>
              <a:t> at a </a:t>
            </a:r>
            <a:r>
              <a:rPr lang="fi-FI" altLang="en-US" dirty="0" err="1"/>
              <a:t>time</a:t>
            </a:r>
            <a:endParaRPr lang="fi-FI" altLang="en-US" dirty="0"/>
          </a:p>
          <a:p>
            <a:r>
              <a:rPr lang="fi-FI" altLang="en-US" dirty="0"/>
              <a:t>A </a:t>
            </a:r>
            <a:r>
              <a:rPr lang="fi-FI" altLang="en-US" dirty="0" err="1"/>
              <a:t>planned</a:t>
            </a:r>
            <a:r>
              <a:rPr lang="fi-FI" altLang="en-US" dirty="0"/>
              <a:t> </a:t>
            </a:r>
            <a:r>
              <a:rPr lang="fi-FI" altLang="en-US" dirty="0" err="1"/>
              <a:t>approach</a:t>
            </a:r>
            <a:endParaRPr lang="fi-FI" altLang="en-US" dirty="0"/>
          </a:p>
          <a:p>
            <a:pPr lvl="1"/>
            <a:r>
              <a:rPr lang="fi-FI" altLang="en-US" dirty="0" err="1"/>
              <a:t>Not</a:t>
            </a:r>
            <a:r>
              <a:rPr lang="fi-FI" altLang="en-US" dirty="0"/>
              <a:t> </a:t>
            </a:r>
            <a:r>
              <a:rPr lang="fi-FI" altLang="en-US" dirty="0" err="1"/>
              <a:t>within</a:t>
            </a:r>
            <a:r>
              <a:rPr lang="fi-FI" altLang="en-US" dirty="0"/>
              <a:t> </a:t>
            </a:r>
            <a:r>
              <a:rPr lang="fi-FI" altLang="en-US" dirty="0" err="1"/>
              <a:t>the</a:t>
            </a:r>
            <a:r>
              <a:rPr lang="fi-FI" altLang="en-US" dirty="0"/>
              <a:t> </a:t>
            </a:r>
            <a:r>
              <a:rPr lang="fi-FI" altLang="en-US" dirty="0" err="1"/>
              <a:t>master</a:t>
            </a:r>
            <a:r>
              <a:rPr lang="fi-FI" altLang="en-US" dirty="0"/>
              <a:t> </a:t>
            </a:r>
            <a:r>
              <a:rPr lang="fi-FI" altLang="en-US" dirty="0" err="1"/>
              <a:t>test</a:t>
            </a:r>
            <a:r>
              <a:rPr lang="fi-FI" altLang="en-US" dirty="0"/>
              <a:t> </a:t>
            </a:r>
            <a:r>
              <a:rPr lang="fi-FI" altLang="en-US" dirty="0" err="1"/>
              <a:t>planning</a:t>
            </a:r>
            <a:r>
              <a:rPr lang="fi-FI" altLang="en-US" dirty="0"/>
              <a:t> </a:t>
            </a:r>
            <a:r>
              <a:rPr lang="fi-FI" altLang="en-US" dirty="0" err="1"/>
              <a:t>but</a:t>
            </a:r>
            <a:r>
              <a:rPr lang="fi-FI" altLang="en-US" dirty="0"/>
              <a:t> </a:t>
            </a:r>
            <a:r>
              <a:rPr lang="fi-FI" altLang="en-US" dirty="0" err="1"/>
              <a:t>short-term</a:t>
            </a:r>
            <a:r>
              <a:rPr lang="fi-FI" altLang="en-US" dirty="0"/>
              <a:t> – a </a:t>
            </a:r>
            <a:r>
              <a:rPr lang="fi-FI" altLang="en-US" dirty="0" err="1"/>
              <a:t>week</a:t>
            </a:r>
            <a:r>
              <a:rPr lang="fi-FI" altLang="en-US" dirty="0"/>
              <a:t> at a </a:t>
            </a:r>
            <a:r>
              <a:rPr lang="fi-FI" altLang="en-US" dirty="0" err="1"/>
              <a:t>time</a:t>
            </a:r>
            <a:endParaRPr lang="fi-FI" altLang="en-US" dirty="0"/>
          </a:p>
          <a:p>
            <a:pPr lvl="1"/>
            <a:r>
              <a:rPr lang="fi-FI" altLang="en-US" dirty="0" err="1"/>
              <a:t>Goal</a:t>
            </a:r>
            <a:r>
              <a:rPr lang="fi-FI" altLang="en-US" dirty="0"/>
              <a:t> </a:t>
            </a:r>
            <a:r>
              <a:rPr lang="fi-FI" altLang="en-US" dirty="0" err="1"/>
              <a:t>or</a:t>
            </a:r>
            <a:r>
              <a:rPr lang="fi-FI" altLang="en-US" dirty="0"/>
              <a:t> </a:t>
            </a:r>
            <a:r>
              <a:rPr lang="fi-FI" altLang="en-US" dirty="0" err="1"/>
              <a:t>theme</a:t>
            </a:r>
            <a:r>
              <a:rPr lang="fi-FI" altLang="en-US" dirty="0"/>
              <a:t> for </a:t>
            </a:r>
            <a:r>
              <a:rPr lang="fi-FI" altLang="en-US" dirty="0" err="1"/>
              <a:t>each</a:t>
            </a:r>
            <a:r>
              <a:rPr lang="fi-FI" altLang="en-US" dirty="0"/>
              <a:t> session</a:t>
            </a:r>
          </a:p>
          <a:p>
            <a:pPr lvl="1"/>
            <a:r>
              <a:rPr lang="fi-FI" altLang="en-US" dirty="0" err="1"/>
              <a:t>Metrics</a:t>
            </a:r>
            <a:r>
              <a:rPr lang="fi-FI" altLang="en-US" dirty="0"/>
              <a:t> </a:t>
            </a:r>
            <a:r>
              <a:rPr lang="fi-FI" altLang="en-US" dirty="0" err="1"/>
              <a:t>gathered</a:t>
            </a:r>
            <a:endParaRPr lang="fi-FI" altLang="en-US" dirty="0"/>
          </a:p>
        </p:txBody>
      </p:sp>
      <p:sp>
        <p:nvSpPr>
          <p:cNvPr id="82948" name="AutoShape 4">
            <a:extLst>
              <a:ext uri="{FF2B5EF4-FFF2-40B4-BE49-F238E27FC236}">
                <a16:creationId xmlns:a16="http://schemas.microsoft.com/office/drawing/2014/main" id="{9F9C3D8C-6924-51BA-4DE6-A1803835C3F2}"/>
              </a:ext>
            </a:extLst>
          </p:cNvPr>
          <p:cNvSpPr>
            <a:spLocks noChangeArrowheads="1"/>
          </p:cNvSpPr>
          <p:nvPr/>
        </p:nvSpPr>
        <p:spPr bwMode="black">
          <a:xfrm>
            <a:off x="9912350" y="115889"/>
            <a:ext cx="539750" cy="504825"/>
          </a:xfrm>
          <a:prstGeom prst="star5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23C62030-CD72-DF2A-1A9E-95B350FDA8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Challenges in Getting Started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850A64E-567A-D9CE-9333-FEDD113371C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79D7CC5F-3B54-E1DE-DDF4-E50139C4E7A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94094"/>
            <a:ext cx="10515600" cy="4351338"/>
          </a:xfrm>
        </p:spPr>
        <p:txBody>
          <a:bodyPr/>
          <a:lstStyle/>
          <a:p>
            <a:r>
              <a:rPr lang="fi-FI" altLang="en-US" dirty="0" err="1"/>
              <a:t>Proving</a:t>
            </a:r>
            <a:r>
              <a:rPr lang="fi-FI" altLang="en-US" dirty="0"/>
              <a:t> </a:t>
            </a:r>
            <a:r>
              <a:rPr lang="fi-FI" altLang="en-US" dirty="0" err="1"/>
              <a:t>the</a:t>
            </a:r>
            <a:r>
              <a:rPr lang="fi-FI" altLang="en-US" dirty="0"/>
              <a:t> </a:t>
            </a:r>
            <a:r>
              <a:rPr lang="fi-FI" altLang="en-US" dirty="0" err="1"/>
              <a:t>usefulness</a:t>
            </a:r>
            <a:endParaRPr lang="fi-FI" altLang="en-US" dirty="0"/>
          </a:p>
          <a:p>
            <a:pPr lvl="1"/>
            <a:r>
              <a:rPr lang="fi-FI" altLang="en-US" dirty="0" err="1"/>
              <a:t>Ability</a:t>
            </a:r>
            <a:r>
              <a:rPr lang="fi-FI" altLang="en-US" dirty="0"/>
              <a:t> to </a:t>
            </a:r>
            <a:r>
              <a:rPr lang="fi-FI" altLang="en-US" dirty="0" err="1"/>
              <a:t>find</a:t>
            </a:r>
            <a:r>
              <a:rPr lang="fi-FI" altLang="en-US" dirty="0"/>
              <a:t> </a:t>
            </a:r>
            <a:r>
              <a:rPr lang="fi-FI" altLang="en-US" dirty="0" err="1"/>
              <a:t>new</a:t>
            </a:r>
            <a:r>
              <a:rPr lang="fi-FI" altLang="en-US" dirty="0"/>
              <a:t> </a:t>
            </a:r>
            <a:r>
              <a:rPr lang="fi-FI" altLang="en-US" dirty="0" err="1"/>
              <a:t>issues</a:t>
            </a:r>
            <a:r>
              <a:rPr lang="fi-FI" altLang="en-US" dirty="0"/>
              <a:t> </a:t>
            </a:r>
            <a:r>
              <a:rPr lang="fi-FI" altLang="en-US" dirty="0" err="1"/>
              <a:t>planned</a:t>
            </a:r>
            <a:r>
              <a:rPr lang="fi-FI" altLang="en-US" dirty="0"/>
              <a:t> </a:t>
            </a:r>
            <a:r>
              <a:rPr lang="fi-FI" altLang="en-US" dirty="0" err="1"/>
              <a:t>tests</a:t>
            </a:r>
            <a:r>
              <a:rPr lang="fi-FI" altLang="en-US" dirty="0"/>
              <a:t> </a:t>
            </a:r>
            <a:r>
              <a:rPr lang="fi-FI" altLang="en-US" dirty="0" err="1"/>
              <a:t>would</a:t>
            </a:r>
            <a:r>
              <a:rPr lang="fi-FI" altLang="en-US" dirty="0"/>
              <a:t> </a:t>
            </a:r>
            <a:r>
              <a:rPr lang="fi-FI" altLang="en-US" dirty="0" err="1"/>
              <a:t>not</a:t>
            </a:r>
            <a:r>
              <a:rPr lang="fi-FI" altLang="en-US" dirty="0"/>
              <a:t> </a:t>
            </a:r>
            <a:r>
              <a:rPr lang="fi-FI" altLang="en-US" dirty="0" err="1"/>
              <a:t>find</a:t>
            </a:r>
            <a:endParaRPr lang="fi-FI" altLang="en-US" dirty="0"/>
          </a:p>
          <a:p>
            <a:pPr lvl="1"/>
            <a:r>
              <a:rPr lang="fi-FI" altLang="en-US" dirty="0" err="1"/>
              <a:t>Good</a:t>
            </a:r>
            <a:r>
              <a:rPr lang="fi-FI" altLang="en-US" dirty="0"/>
              <a:t> </a:t>
            </a:r>
            <a:r>
              <a:rPr lang="fi-FI" altLang="en-US" dirty="0" err="1"/>
              <a:t>use</a:t>
            </a:r>
            <a:r>
              <a:rPr lang="fi-FI" altLang="en-US" dirty="0"/>
              <a:t> of </a:t>
            </a:r>
            <a:r>
              <a:rPr lang="fi-FI" altLang="en-US" dirty="0" err="1"/>
              <a:t>resources</a:t>
            </a:r>
            <a:r>
              <a:rPr lang="fi-FI" altLang="en-US" dirty="0"/>
              <a:t> – </a:t>
            </a:r>
            <a:r>
              <a:rPr lang="fi-FI" altLang="en-US" dirty="0" err="1"/>
              <a:t>measured</a:t>
            </a:r>
            <a:r>
              <a:rPr lang="fi-FI" altLang="en-US" dirty="0"/>
              <a:t> </a:t>
            </a:r>
            <a:r>
              <a:rPr lang="fi-FI" altLang="en-US" dirty="0" err="1"/>
              <a:t>effort</a:t>
            </a:r>
            <a:r>
              <a:rPr lang="fi-FI" altLang="en-US" dirty="0"/>
              <a:t>/</a:t>
            </a:r>
            <a:r>
              <a:rPr lang="fi-FI" altLang="en-US" dirty="0" err="1"/>
              <a:t>bug</a:t>
            </a:r>
            <a:r>
              <a:rPr lang="fi-FI" altLang="en-US" dirty="0"/>
              <a:t> and </a:t>
            </a:r>
            <a:r>
              <a:rPr lang="fi-FI" altLang="en-US" dirty="0" err="1"/>
              <a:t>compared</a:t>
            </a:r>
            <a:r>
              <a:rPr lang="fi-FI" altLang="en-US" dirty="0"/>
              <a:t> ET (</a:t>
            </a:r>
            <a:r>
              <a:rPr lang="fi-FI" altLang="en-US" dirty="0" err="1"/>
              <a:t>Exploratory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r>
              <a:rPr lang="fi-FI" altLang="en-US" dirty="0"/>
              <a:t>) and ST (</a:t>
            </a:r>
            <a:r>
              <a:rPr lang="fi-FI" altLang="en-US" dirty="0" err="1"/>
              <a:t>Planned</a:t>
            </a:r>
            <a:r>
              <a:rPr lang="fi-FI" altLang="en-US" dirty="0"/>
              <a:t> </a:t>
            </a:r>
            <a:r>
              <a:rPr lang="fi-FI" altLang="en-US" dirty="0" err="1"/>
              <a:t>system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r>
              <a:rPr lang="fi-FI" altLang="en-US" dirty="0"/>
              <a:t>)</a:t>
            </a:r>
          </a:p>
          <a:p>
            <a:r>
              <a:rPr lang="fi-FI" altLang="en-US" dirty="0" err="1"/>
              <a:t>Finding</a:t>
            </a:r>
            <a:r>
              <a:rPr lang="fi-FI" altLang="en-US" dirty="0"/>
              <a:t> </a:t>
            </a:r>
            <a:r>
              <a:rPr lang="fi-FI" altLang="en-US" dirty="0" err="1"/>
              <a:t>the</a:t>
            </a:r>
            <a:r>
              <a:rPr lang="fi-FI" altLang="en-US" dirty="0"/>
              <a:t> </a:t>
            </a:r>
            <a:r>
              <a:rPr lang="fi-FI" altLang="en-US" dirty="0" err="1"/>
              <a:t>right</a:t>
            </a:r>
            <a:r>
              <a:rPr lang="fi-FI" altLang="en-US" dirty="0"/>
              <a:t> </a:t>
            </a:r>
            <a:r>
              <a:rPr lang="fi-FI" altLang="en-US" dirty="0" err="1"/>
              <a:t>people</a:t>
            </a:r>
            <a:endParaRPr lang="fi-FI" altLang="en-US" dirty="0"/>
          </a:p>
          <a:p>
            <a:pPr lvl="1"/>
            <a:r>
              <a:rPr lang="fi-FI" altLang="en-US" dirty="0" err="1"/>
              <a:t>Characterictics</a:t>
            </a:r>
            <a:r>
              <a:rPr lang="fi-FI" altLang="en-US" dirty="0"/>
              <a:t> </a:t>
            </a:r>
            <a:r>
              <a:rPr lang="fi-FI" altLang="en-US" dirty="0" err="1"/>
              <a:t>guided</a:t>
            </a:r>
            <a:r>
              <a:rPr lang="fi-FI" altLang="en-US" dirty="0"/>
              <a:t> </a:t>
            </a:r>
            <a:r>
              <a:rPr lang="fi-FI" altLang="en-US" dirty="0" err="1"/>
              <a:t>the</a:t>
            </a:r>
            <a:r>
              <a:rPr lang="fi-FI" altLang="en-US" dirty="0"/>
              <a:t> </a:t>
            </a:r>
            <a:r>
              <a:rPr lang="fi-FI" altLang="en-US" dirty="0" err="1"/>
              <a:t>selection</a:t>
            </a:r>
            <a:r>
              <a:rPr lang="fi-FI" altLang="en-US" dirty="0"/>
              <a:t>: </a:t>
            </a:r>
          </a:p>
          <a:p>
            <a:pPr lvl="2"/>
            <a:r>
              <a:rPr lang="en-US" altLang="en-US" dirty="0"/>
              <a:t>Naturally curious</a:t>
            </a:r>
          </a:p>
          <a:p>
            <a:pPr lvl="2"/>
            <a:r>
              <a:rPr lang="en-US" altLang="en-US" dirty="0"/>
              <a:t>Not too pattern-oriented but willing to think out-of-the-box</a:t>
            </a:r>
          </a:p>
          <a:p>
            <a:pPr lvl="2"/>
            <a:r>
              <a:rPr lang="en-US" altLang="en-US" dirty="0"/>
              <a:t>Willingness – not for everyone’s taste</a:t>
            </a:r>
          </a:p>
        </p:txBody>
      </p:sp>
      <p:sp>
        <p:nvSpPr>
          <p:cNvPr id="86020" name="AutoShape 4">
            <a:extLst>
              <a:ext uri="{FF2B5EF4-FFF2-40B4-BE49-F238E27FC236}">
                <a16:creationId xmlns:a16="http://schemas.microsoft.com/office/drawing/2014/main" id="{7B6F1BA8-D7D7-45C7-C4E4-D37530F254AC}"/>
              </a:ext>
            </a:extLst>
          </p:cNvPr>
          <p:cNvSpPr>
            <a:spLocks noChangeArrowheads="1"/>
          </p:cNvSpPr>
          <p:nvPr/>
        </p:nvSpPr>
        <p:spPr bwMode="black">
          <a:xfrm>
            <a:off x="9912350" y="115889"/>
            <a:ext cx="539750" cy="504825"/>
          </a:xfrm>
          <a:prstGeom prst="star5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A8B6AE3E-4574-7590-C3FC-4BFAE3EFA2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What Happened in ET Sessions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D630FF7-CD32-08E4-6AC1-A5C6A0DA535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8778C489-4104-8EEA-1B58-97BDB529BBF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98482" y="1690688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fi-FI" altLang="en-US" dirty="0"/>
              <a:t>In session</a:t>
            </a:r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Briefing</a:t>
            </a:r>
            <a:endParaRPr lang="fi-FI" altLang="en-US" dirty="0"/>
          </a:p>
          <a:p>
            <a:pPr lvl="2">
              <a:lnSpc>
                <a:spcPct val="90000"/>
              </a:lnSpc>
            </a:pPr>
            <a:r>
              <a:rPr lang="fi-FI" altLang="en-US" dirty="0" err="1"/>
              <a:t>Goal</a:t>
            </a:r>
            <a:r>
              <a:rPr lang="fi-FI" altLang="en-US" dirty="0"/>
              <a:t>/</a:t>
            </a:r>
            <a:r>
              <a:rPr lang="fi-FI" altLang="en-US" dirty="0" err="1"/>
              <a:t>Theme</a:t>
            </a:r>
            <a:endParaRPr lang="fi-FI" altLang="en-US" dirty="0"/>
          </a:p>
          <a:p>
            <a:pPr lvl="2">
              <a:lnSpc>
                <a:spcPct val="90000"/>
              </a:lnSpc>
            </a:pPr>
            <a:r>
              <a:rPr lang="fi-FI" altLang="en-US" dirty="0" err="1"/>
              <a:t>Approach</a:t>
            </a:r>
            <a:endParaRPr lang="fi-FI" altLang="en-US" dirty="0"/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Pair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endParaRPr lang="fi-FI" altLang="en-US" dirty="0"/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Testing</a:t>
            </a:r>
            <a:r>
              <a:rPr lang="fi-FI" altLang="en-US" dirty="0"/>
              <a:t> and </a:t>
            </a:r>
            <a:r>
              <a:rPr lang="fi-FI" altLang="en-US" dirty="0" err="1"/>
              <a:t>taking</a:t>
            </a:r>
            <a:r>
              <a:rPr lang="fi-FI" altLang="en-US" dirty="0"/>
              <a:t> </a:t>
            </a:r>
            <a:r>
              <a:rPr lang="fi-FI" altLang="en-US" dirty="0" err="1"/>
              <a:t>notes</a:t>
            </a:r>
            <a:endParaRPr lang="fi-FI" altLang="en-US" dirty="0"/>
          </a:p>
          <a:p>
            <a:pPr>
              <a:lnSpc>
                <a:spcPct val="90000"/>
              </a:lnSpc>
            </a:pPr>
            <a:r>
              <a:rPr lang="fi-FI" altLang="en-US" dirty="0"/>
              <a:t>Outside session</a:t>
            </a:r>
          </a:p>
          <a:p>
            <a:pPr lvl="1">
              <a:lnSpc>
                <a:spcPct val="90000"/>
              </a:lnSpc>
            </a:pPr>
            <a:r>
              <a:rPr lang="fi-FI" altLang="en-US" dirty="0"/>
              <a:t>Reporting </a:t>
            </a:r>
            <a:r>
              <a:rPr lang="fi-FI" altLang="en-US" dirty="0" err="1"/>
              <a:t>found</a:t>
            </a:r>
            <a:r>
              <a:rPr lang="fi-FI" altLang="en-US" dirty="0"/>
              <a:t> </a:t>
            </a:r>
            <a:r>
              <a:rPr lang="fi-FI" altLang="en-US" dirty="0" err="1"/>
              <a:t>bugs</a:t>
            </a:r>
            <a:endParaRPr lang="fi-FI" altLang="en-US" dirty="0"/>
          </a:p>
          <a:p>
            <a:pPr lvl="1">
              <a:lnSpc>
                <a:spcPct val="90000"/>
              </a:lnSpc>
            </a:pPr>
            <a:r>
              <a:rPr lang="fi-FI" altLang="en-US" dirty="0"/>
              <a:t>Planning for session </a:t>
            </a:r>
            <a:r>
              <a:rPr lang="fi-FI" altLang="en-US" dirty="0" err="1"/>
              <a:t>contents</a:t>
            </a:r>
            <a:endParaRPr lang="fi-FI" altLang="en-US" dirty="0"/>
          </a:p>
          <a:p>
            <a:pPr>
              <a:lnSpc>
                <a:spcPct val="90000"/>
              </a:lnSpc>
            </a:pPr>
            <a:r>
              <a:rPr lang="fi-FI" altLang="en-US" dirty="0" err="1"/>
              <a:t>Challenges</a:t>
            </a:r>
            <a:r>
              <a:rPr lang="fi-FI" alt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Coverage</a:t>
            </a:r>
            <a:r>
              <a:rPr lang="fi-FI" altLang="en-US" dirty="0"/>
              <a:t> </a:t>
            </a:r>
            <a:r>
              <a:rPr lang="fi-FI" altLang="en-US" dirty="0" err="1"/>
              <a:t>measurement</a:t>
            </a:r>
            <a:endParaRPr lang="fi-FI" altLang="en-US" dirty="0"/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Tooling</a:t>
            </a:r>
            <a:endParaRPr lang="en-US" altLang="en-US" dirty="0"/>
          </a:p>
        </p:txBody>
      </p:sp>
      <p:sp>
        <p:nvSpPr>
          <p:cNvPr id="84996" name="AutoShape 4">
            <a:extLst>
              <a:ext uri="{FF2B5EF4-FFF2-40B4-BE49-F238E27FC236}">
                <a16:creationId xmlns:a16="http://schemas.microsoft.com/office/drawing/2014/main" id="{539B997E-C98D-2F07-47D6-FD1B23F70B78}"/>
              </a:ext>
            </a:extLst>
          </p:cNvPr>
          <p:cNvSpPr>
            <a:spLocks noChangeArrowheads="1"/>
          </p:cNvSpPr>
          <p:nvPr/>
        </p:nvSpPr>
        <p:spPr bwMode="black">
          <a:xfrm>
            <a:off x="9912350" y="115889"/>
            <a:ext cx="539750" cy="504825"/>
          </a:xfrm>
          <a:prstGeom prst="star5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FAC894B2-EB5C-47A2-21A7-89CE80FAF5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A Positive Experience - Reasons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62B9052-A894-92F4-C221-471FC3992B4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8F1BE294-6E9F-CB5F-60A5-CBA2F2C11E6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sz="2400" dirty="0" err="1"/>
              <a:t>Metrics</a:t>
            </a:r>
            <a:r>
              <a:rPr lang="fi-FI" altLang="en-US" sz="2400" dirty="0"/>
              <a:t> </a:t>
            </a:r>
            <a:r>
              <a:rPr lang="fi-FI" altLang="en-US" sz="2400" dirty="0" err="1"/>
              <a:t>showed</a:t>
            </a:r>
            <a:r>
              <a:rPr lang="fi-FI" altLang="en-US" sz="2400" dirty="0"/>
              <a:t> </a:t>
            </a:r>
            <a:r>
              <a:rPr lang="fi-FI" altLang="en-US" sz="2400" dirty="0" err="1"/>
              <a:t>the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approach</a:t>
            </a:r>
            <a:r>
              <a:rPr lang="fi-FI" altLang="en-US" sz="2400" dirty="0"/>
              <a:t> </a:t>
            </a:r>
            <a:r>
              <a:rPr lang="fi-FI" altLang="en-US" sz="2400" dirty="0" err="1"/>
              <a:t>both</a:t>
            </a:r>
            <a:r>
              <a:rPr lang="fi-FI" altLang="en-US" sz="2400" dirty="0"/>
              <a:t> </a:t>
            </a:r>
            <a:r>
              <a:rPr lang="fi-FI" altLang="en-US" sz="2400" dirty="0" err="1"/>
              <a:t>effective</a:t>
            </a:r>
            <a:r>
              <a:rPr lang="fi-FI" altLang="en-US" sz="2400" dirty="0"/>
              <a:t> and </a:t>
            </a:r>
            <a:r>
              <a:rPr lang="fi-FI" altLang="en-US" sz="2400" dirty="0" err="1"/>
              <a:t>efficient</a:t>
            </a:r>
            <a:endParaRPr lang="fi-FI" altLang="en-US" sz="2400" dirty="0"/>
          </a:p>
          <a:p>
            <a:r>
              <a:rPr lang="fi-FI" altLang="en-US" sz="2400" dirty="0" err="1"/>
              <a:t>Ability</a:t>
            </a:r>
            <a:r>
              <a:rPr lang="fi-FI" altLang="en-US" sz="2400" dirty="0"/>
              <a:t> to </a:t>
            </a:r>
            <a:r>
              <a:rPr lang="fi-FI" altLang="en-US" sz="2400" dirty="0" err="1"/>
              <a:t>acceptance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test</a:t>
            </a:r>
            <a:r>
              <a:rPr lang="fi-FI" altLang="en-US" sz="2400" dirty="0"/>
              <a:t> 3rd party software </a:t>
            </a:r>
            <a:r>
              <a:rPr lang="fi-FI" altLang="en-US" sz="2400" dirty="0" err="1"/>
              <a:t>that</a:t>
            </a:r>
            <a:r>
              <a:rPr lang="fi-FI" altLang="en-US" sz="2400" dirty="0"/>
              <a:t> </a:t>
            </a:r>
            <a:r>
              <a:rPr lang="fi-FI" altLang="en-US" sz="2400" dirty="0" err="1"/>
              <a:t>could</a:t>
            </a:r>
            <a:r>
              <a:rPr lang="fi-FI" altLang="en-US" sz="2400" dirty="0"/>
              <a:t> </a:t>
            </a:r>
            <a:r>
              <a:rPr lang="fi-FI" altLang="en-US" sz="2400" dirty="0" err="1"/>
              <a:t>not</a:t>
            </a:r>
            <a:r>
              <a:rPr lang="fi-FI" altLang="en-US" sz="2400" dirty="0"/>
              <a:t> </a:t>
            </a:r>
            <a:r>
              <a:rPr lang="fi-FI" altLang="en-US" sz="2400" dirty="0" err="1"/>
              <a:t>be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planned</a:t>
            </a:r>
            <a:r>
              <a:rPr lang="fi-FI" altLang="en-US" sz="2400" dirty="0"/>
              <a:t> in </a:t>
            </a:r>
            <a:r>
              <a:rPr lang="fi-FI" altLang="en-US" sz="2400" dirty="0" err="1"/>
              <a:t>detail</a:t>
            </a:r>
            <a:r>
              <a:rPr lang="fi-FI" altLang="en-US" sz="2400" dirty="0"/>
              <a:t> </a:t>
            </a:r>
          </a:p>
          <a:p>
            <a:r>
              <a:rPr lang="fi-FI" altLang="en-US" sz="2400" dirty="0" err="1"/>
              <a:t>Ability</a:t>
            </a:r>
            <a:r>
              <a:rPr lang="fi-FI" altLang="en-US" sz="2400" dirty="0"/>
              <a:t> to </a:t>
            </a:r>
            <a:r>
              <a:rPr lang="fi-FI" altLang="en-US" sz="2400" dirty="0" err="1"/>
              <a:t>assess</a:t>
            </a:r>
            <a:r>
              <a:rPr lang="fi-FI" altLang="en-US" sz="2400" dirty="0"/>
              <a:t> </a:t>
            </a:r>
            <a:r>
              <a:rPr lang="fi-FI" altLang="en-US" sz="2400" dirty="0" err="1"/>
              <a:t>how</a:t>
            </a:r>
            <a:r>
              <a:rPr lang="fi-FI" altLang="en-US" sz="2400" dirty="0"/>
              <a:t> </a:t>
            </a:r>
            <a:r>
              <a:rPr lang="fi-FI" altLang="en-US" sz="2400" dirty="0" err="1"/>
              <a:t>product</a:t>
            </a:r>
            <a:r>
              <a:rPr lang="fi-FI" altLang="en-US" sz="2400" dirty="0"/>
              <a:t> </a:t>
            </a:r>
            <a:r>
              <a:rPr lang="fi-FI" altLang="en-US" sz="2400" dirty="0" err="1"/>
              <a:t>stability</a:t>
            </a:r>
            <a:r>
              <a:rPr lang="fi-FI" altLang="en-US" sz="2400" dirty="0"/>
              <a:t> (non-repro </a:t>
            </a:r>
            <a:r>
              <a:rPr lang="fi-FI" altLang="en-US" sz="2400" dirty="0" err="1"/>
              <a:t>bugs</a:t>
            </a:r>
            <a:r>
              <a:rPr lang="fi-FI" altLang="en-US" sz="2400" dirty="0"/>
              <a:t>) </a:t>
            </a:r>
            <a:r>
              <a:rPr lang="fi-FI" altLang="en-US" sz="2400" dirty="0" err="1"/>
              <a:t>progresses</a:t>
            </a:r>
            <a:endParaRPr lang="en-US" altLang="en-US" sz="2400" dirty="0"/>
          </a:p>
          <a:p>
            <a:r>
              <a:rPr lang="en-US" altLang="en-US" sz="2400" dirty="0"/>
              <a:t>Ability try out more combinations of external equipment easier as the loaning was short-term</a:t>
            </a:r>
            <a:endParaRPr lang="fi-FI" altLang="en-US" sz="2400" dirty="0"/>
          </a:p>
          <a:p>
            <a:r>
              <a:rPr lang="fi-FI" altLang="en-US" sz="2400" dirty="0" err="1"/>
              <a:t>Positive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impact</a:t>
            </a:r>
            <a:r>
              <a:rPr lang="fi-FI" altLang="en-US" sz="2400" dirty="0"/>
              <a:t> on </a:t>
            </a:r>
            <a:r>
              <a:rPr lang="fi-FI" altLang="en-US" sz="2400" dirty="0" err="1"/>
              <a:t>social</a:t>
            </a:r>
            <a:r>
              <a:rPr lang="fi-FI" altLang="en-US" sz="2400" dirty="0"/>
              <a:t> </a:t>
            </a:r>
            <a:r>
              <a:rPr lang="fi-FI" altLang="en-US" sz="2400" dirty="0" err="1"/>
              <a:t>relationships</a:t>
            </a:r>
            <a:r>
              <a:rPr lang="fi-FI" altLang="en-US" sz="2400" dirty="0"/>
              <a:t> </a:t>
            </a:r>
            <a:r>
              <a:rPr lang="fi-FI" altLang="en-US" sz="2400" dirty="0" err="1"/>
              <a:t>between</a:t>
            </a:r>
            <a:r>
              <a:rPr lang="fi-FI" altLang="en-US" sz="2400" dirty="0"/>
              <a:t> </a:t>
            </a:r>
            <a:r>
              <a:rPr lang="fi-FI" altLang="en-US" sz="2400" dirty="0" err="1"/>
              <a:t>testers</a:t>
            </a:r>
            <a:r>
              <a:rPr lang="fi-FI" altLang="en-US" sz="2400" dirty="0"/>
              <a:t> in </a:t>
            </a:r>
            <a:r>
              <a:rPr lang="fi-FI" altLang="en-US" sz="2400" dirty="0" err="1"/>
              <a:t>different</a:t>
            </a:r>
            <a:r>
              <a:rPr lang="fi-FI" altLang="en-US" sz="2400" dirty="0"/>
              <a:t> </a:t>
            </a:r>
            <a:r>
              <a:rPr lang="fi-FI" altLang="en-US" sz="2400" dirty="0" err="1"/>
              <a:t>projects</a:t>
            </a:r>
            <a:endParaRPr lang="fi-FI" altLang="en-US" sz="2400" dirty="0"/>
          </a:p>
          <a:p>
            <a:r>
              <a:rPr lang="fi-FI" altLang="en-US" sz="2400" dirty="0" err="1"/>
              <a:t>Skills</a:t>
            </a:r>
            <a:r>
              <a:rPr lang="fi-FI" altLang="en-US" sz="2400" dirty="0"/>
              <a:t> and </a:t>
            </a:r>
            <a:r>
              <a:rPr lang="fi-FI" altLang="en-US" sz="2400" dirty="0" err="1"/>
              <a:t>tricks</a:t>
            </a:r>
            <a:r>
              <a:rPr lang="fi-FI" altLang="en-US" sz="2400" dirty="0"/>
              <a:t> of </a:t>
            </a:r>
            <a:r>
              <a:rPr lang="fi-FI" altLang="en-US" sz="2400" dirty="0" err="1"/>
              <a:t>the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trade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exchanged</a:t>
            </a:r>
            <a:endParaRPr lang="fi-FI" altLang="en-US" sz="2400" dirty="0"/>
          </a:p>
          <a:p>
            <a:pPr lvl="1"/>
            <a:r>
              <a:rPr lang="fi-FI" altLang="en-US" sz="2000" dirty="0" err="1"/>
              <a:t>Test</a:t>
            </a:r>
            <a:r>
              <a:rPr lang="fi-FI" altLang="en-US" sz="2000" dirty="0"/>
              <a:t> data and </a:t>
            </a:r>
            <a:r>
              <a:rPr lang="fi-FI" altLang="en-US" sz="2000" dirty="0" err="1"/>
              <a:t>ideas</a:t>
            </a:r>
            <a:r>
              <a:rPr lang="fi-FI" altLang="en-US" sz="2000" dirty="0"/>
              <a:t> </a:t>
            </a:r>
            <a:r>
              <a:rPr lang="fi-FI" altLang="en-US" sz="2000" dirty="0" err="1"/>
              <a:t>from</a:t>
            </a:r>
            <a:r>
              <a:rPr lang="fi-FI" altLang="en-US" sz="2000" dirty="0"/>
              <a:t> </a:t>
            </a:r>
            <a:r>
              <a:rPr lang="fi-FI" altLang="en-US" sz="2000" dirty="0" err="1"/>
              <a:t>other</a:t>
            </a:r>
            <a:r>
              <a:rPr lang="fi-FI" altLang="en-US" sz="2000" dirty="0"/>
              <a:t> </a:t>
            </a:r>
            <a:r>
              <a:rPr lang="fi-FI" altLang="en-US" sz="2000" dirty="0" err="1"/>
              <a:t>testers</a:t>
            </a:r>
            <a:endParaRPr lang="fi-FI" altLang="en-US" sz="2000" dirty="0"/>
          </a:p>
        </p:txBody>
      </p:sp>
      <p:sp>
        <p:nvSpPr>
          <p:cNvPr id="83972" name="AutoShape 4">
            <a:extLst>
              <a:ext uri="{FF2B5EF4-FFF2-40B4-BE49-F238E27FC236}">
                <a16:creationId xmlns:a16="http://schemas.microsoft.com/office/drawing/2014/main" id="{DC4D263E-C0FA-6AE4-9CF7-3ED145593C6B}"/>
              </a:ext>
            </a:extLst>
          </p:cNvPr>
          <p:cNvSpPr>
            <a:spLocks noChangeArrowheads="1"/>
          </p:cNvSpPr>
          <p:nvPr/>
        </p:nvSpPr>
        <p:spPr bwMode="black">
          <a:xfrm>
            <a:off x="9912350" y="115889"/>
            <a:ext cx="539750" cy="504825"/>
          </a:xfrm>
          <a:prstGeom prst="star5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2BC989F4-CC95-DEA7-F91E-5356C71A7F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Experiences from an ET Project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5656283-7FE5-B1AA-4F01-F75543688504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D3F3BB0-4239-C6CD-EDE9-7A24D191218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dirty="0" err="1"/>
              <a:t>Experiences</a:t>
            </a:r>
            <a:r>
              <a:rPr lang="fi-FI" altLang="en-US" dirty="0"/>
              <a:t> </a:t>
            </a:r>
            <a:r>
              <a:rPr lang="fi-FI" altLang="en-US" dirty="0" err="1"/>
              <a:t>from</a:t>
            </a:r>
            <a:r>
              <a:rPr lang="fi-FI" altLang="en-US" dirty="0"/>
              <a:t> </a:t>
            </a:r>
            <a:r>
              <a:rPr lang="fi-FI" altLang="en-US" dirty="0" err="1"/>
              <a:t>one</a:t>
            </a:r>
            <a:r>
              <a:rPr lang="fi-FI" altLang="en-US" dirty="0"/>
              <a:t> </a:t>
            </a:r>
            <a:r>
              <a:rPr lang="fi-FI" altLang="en-US" dirty="0" err="1"/>
              <a:t>exploratory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r>
              <a:rPr lang="fi-FI" altLang="en-US" dirty="0"/>
              <a:t> </a:t>
            </a:r>
            <a:r>
              <a:rPr lang="fi-FI" altLang="en-US" dirty="0" err="1"/>
              <a:t>project</a:t>
            </a:r>
            <a:endParaRPr lang="fi-FI" altLang="en-US" dirty="0"/>
          </a:p>
          <a:p>
            <a:endParaRPr lang="fi-FI" altLang="en-US" dirty="0"/>
          </a:p>
          <a:p>
            <a:r>
              <a:rPr lang="fi-FI" altLang="en-US" dirty="0" err="1"/>
              <a:t>Setting</a:t>
            </a:r>
            <a:r>
              <a:rPr lang="fi-FI" altLang="en-US" dirty="0"/>
              <a:t> </a:t>
            </a:r>
            <a:r>
              <a:rPr lang="fi-FI" altLang="en-US" dirty="0" err="1"/>
              <a:t>up</a:t>
            </a:r>
            <a:r>
              <a:rPr lang="fi-FI" altLang="en-US" dirty="0"/>
              <a:t> </a:t>
            </a:r>
            <a:r>
              <a:rPr lang="fi-FI" altLang="en-US" dirty="0" err="1"/>
              <a:t>expectations</a:t>
            </a:r>
            <a:r>
              <a:rPr lang="fi-FI" altLang="en-US" dirty="0"/>
              <a:t> for </a:t>
            </a:r>
            <a:r>
              <a:rPr lang="fi-FI" altLang="en-US" dirty="0" err="1"/>
              <a:t>test</a:t>
            </a:r>
            <a:r>
              <a:rPr lang="fi-FI" altLang="en-US" dirty="0"/>
              <a:t> </a:t>
            </a:r>
            <a:r>
              <a:rPr lang="fi-FI" altLang="en-US" dirty="0" err="1"/>
              <a:t>levels</a:t>
            </a:r>
            <a:r>
              <a:rPr lang="fi-FI" altLang="en-US" dirty="0"/>
              <a:t> and </a:t>
            </a:r>
            <a:r>
              <a:rPr lang="fi-FI" altLang="en-US" dirty="0" err="1"/>
              <a:t>pacing</a:t>
            </a:r>
            <a:endParaRPr lang="fi-FI" altLang="en-US" dirty="0"/>
          </a:p>
          <a:p>
            <a:r>
              <a:rPr lang="fi-FI" altLang="en-US" dirty="0" err="1"/>
              <a:t>Test</a:t>
            </a:r>
            <a:r>
              <a:rPr lang="fi-FI" altLang="en-US" dirty="0"/>
              <a:t> </a:t>
            </a:r>
            <a:r>
              <a:rPr lang="fi-FI" altLang="en-US" dirty="0" err="1"/>
              <a:t>strategy</a:t>
            </a:r>
            <a:endParaRPr lang="fi-FI" altLang="en-US" dirty="0"/>
          </a:p>
          <a:p>
            <a:r>
              <a:rPr lang="fi-FI" altLang="en-US" dirty="0" err="1"/>
              <a:t>Tasks</a:t>
            </a:r>
            <a:r>
              <a:rPr lang="fi-FI" altLang="en-US" dirty="0"/>
              <a:t>, </a:t>
            </a:r>
            <a:r>
              <a:rPr lang="fi-FI" altLang="en-US" dirty="0" err="1"/>
              <a:t>resources</a:t>
            </a:r>
            <a:r>
              <a:rPr lang="fi-FI" altLang="en-US" dirty="0"/>
              <a:t> and </a:t>
            </a:r>
            <a:r>
              <a:rPr lang="fi-FI" altLang="en-US" dirty="0" err="1"/>
              <a:t>schedules</a:t>
            </a:r>
            <a:endParaRPr lang="fi-FI" altLang="en-US" dirty="0"/>
          </a:p>
          <a:p>
            <a:r>
              <a:rPr lang="fi-FI" altLang="en-US" dirty="0" err="1"/>
              <a:t>Communication</a:t>
            </a:r>
            <a:r>
              <a:rPr lang="fi-FI" altLang="en-US" dirty="0"/>
              <a:t> </a:t>
            </a:r>
            <a:r>
              <a:rPr lang="fi-FI" altLang="en-US" dirty="0" err="1"/>
              <a:t>with</a:t>
            </a:r>
            <a:r>
              <a:rPr lang="fi-FI" altLang="en-US" dirty="0"/>
              <a:t> </a:t>
            </a:r>
            <a:r>
              <a:rPr lang="fi-FI" altLang="en-US" dirty="0" err="1"/>
              <a:t>development</a:t>
            </a:r>
            <a:endParaRPr lang="fi-FI" altLang="en-US" dirty="0"/>
          </a:p>
          <a:p>
            <a:r>
              <a:rPr lang="fi-FI" altLang="en-US" dirty="0"/>
              <a:t>Reporting and </a:t>
            </a:r>
            <a:r>
              <a:rPr lang="fi-FI" altLang="en-US" dirty="0" err="1"/>
              <a:t>metrics</a:t>
            </a:r>
            <a:endParaRPr lang="fi-FI" altLang="en-US" dirty="0"/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DC98E286-FF37-C9F6-4436-9DE51421D3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Test Levels, Phases and Types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84A7CD06-8A33-1E1C-700C-DC23387E184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49CF9FC0-9DBB-C075-933A-A4E56BDA1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1905000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>
                <a:latin typeface="Arial" panose="020B0604020202020204" pitchFamily="34" charset="0"/>
              </a:rPr>
              <a:t>Acceptance testing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7652" name="Rectangle 4">
            <a:extLst>
              <a:ext uri="{FF2B5EF4-FFF2-40B4-BE49-F238E27FC236}">
                <a16:creationId xmlns:a16="http://schemas.microsoft.com/office/drawing/2014/main" id="{763D16D3-EF01-2A08-DE61-BD540CBF4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971800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>
                <a:latin typeface="Arial" panose="020B0604020202020204" pitchFamily="34" charset="0"/>
              </a:rPr>
              <a:t>System testing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7653" name="Rectangle 5">
            <a:extLst>
              <a:ext uri="{FF2B5EF4-FFF2-40B4-BE49-F238E27FC236}">
                <a16:creationId xmlns:a16="http://schemas.microsoft.com/office/drawing/2014/main" id="{8924109A-49E0-87B2-F209-84AD5C4E03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4038600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>
                <a:latin typeface="Arial" panose="020B0604020202020204" pitchFamily="34" charset="0"/>
              </a:rPr>
              <a:t>Integration testing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7654" name="Rectangle 6">
            <a:extLst>
              <a:ext uri="{FF2B5EF4-FFF2-40B4-BE49-F238E27FC236}">
                <a16:creationId xmlns:a16="http://schemas.microsoft.com/office/drawing/2014/main" id="{DBBE3496-DE2F-F582-9A20-1B2A0EB7CF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5105400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>
                <a:latin typeface="Arial" panose="020B0604020202020204" pitchFamily="34" charset="0"/>
              </a:rPr>
              <a:t>Unit testing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7655" name="Rectangle 7">
            <a:extLst>
              <a:ext uri="{FF2B5EF4-FFF2-40B4-BE49-F238E27FC236}">
                <a16:creationId xmlns:a16="http://schemas.microsoft.com/office/drawing/2014/main" id="{D15DD1B3-12B6-C539-84CB-3816016F13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5800" y="1981200"/>
            <a:ext cx="533400" cy="1905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56" name="Rectangle 8">
            <a:extLst>
              <a:ext uri="{FF2B5EF4-FFF2-40B4-BE49-F238E27FC236}">
                <a16:creationId xmlns:a16="http://schemas.microsoft.com/office/drawing/2014/main" id="{B99F5368-52B7-5087-3472-572A63615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9200" y="1981200"/>
            <a:ext cx="533400" cy="4038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57" name="Rectangle 9">
            <a:extLst>
              <a:ext uri="{FF2B5EF4-FFF2-40B4-BE49-F238E27FC236}">
                <a16:creationId xmlns:a16="http://schemas.microsoft.com/office/drawing/2014/main" id="{96EEDFEB-4851-0ED4-C714-AC24E3B723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0" y="3048000"/>
            <a:ext cx="533400" cy="2971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58" name="Oval 10">
            <a:extLst>
              <a:ext uri="{FF2B5EF4-FFF2-40B4-BE49-F238E27FC236}">
                <a16:creationId xmlns:a16="http://schemas.microsoft.com/office/drawing/2014/main" id="{C1CED707-B467-A374-79AB-0C1DD0D78D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3200400"/>
            <a:ext cx="609600" cy="609600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fi-FI" altLang="en-US" sz="1400">
                <a:latin typeface="Arial" panose="020B0604020202020204" pitchFamily="34" charset="0"/>
              </a:rPr>
              <a:t> </a:t>
            </a:r>
            <a:endParaRPr lang="en-GB" altLang="en-US" sz="1400">
              <a:latin typeface="Arial" panose="020B0604020202020204" pitchFamily="34" charset="0"/>
            </a:endParaRPr>
          </a:p>
        </p:txBody>
      </p:sp>
      <p:sp>
        <p:nvSpPr>
          <p:cNvPr id="27659" name="Rectangle 11">
            <a:extLst>
              <a:ext uri="{FF2B5EF4-FFF2-40B4-BE49-F238E27FC236}">
                <a16:creationId xmlns:a16="http://schemas.microsoft.com/office/drawing/2014/main" id="{60CB2540-DF6D-4A8E-BCC3-84E9FA0566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3200400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 altLang="en-US" sz="1400">
              <a:latin typeface="Arial" panose="020B0604020202020204" pitchFamily="34" charset="0"/>
            </a:endParaRPr>
          </a:p>
        </p:txBody>
      </p:sp>
      <p:sp>
        <p:nvSpPr>
          <p:cNvPr id="27660" name="Rectangle 12">
            <a:extLst>
              <a:ext uri="{FF2B5EF4-FFF2-40B4-BE49-F238E27FC236}">
                <a16:creationId xmlns:a16="http://schemas.microsoft.com/office/drawing/2014/main" id="{37548092-2C3C-5F0E-B138-3AEE085BBF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191000"/>
            <a:ext cx="609600" cy="609600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1" name="Rectangle 13">
            <a:extLst>
              <a:ext uri="{FF2B5EF4-FFF2-40B4-BE49-F238E27FC236}">
                <a16:creationId xmlns:a16="http://schemas.microsoft.com/office/drawing/2014/main" id="{505AF475-14F1-724B-6364-4EAD2D2FD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5257800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62" name="Rectangle 14">
            <a:extLst>
              <a:ext uri="{FF2B5EF4-FFF2-40B4-BE49-F238E27FC236}">
                <a16:creationId xmlns:a16="http://schemas.microsoft.com/office/drawing/2014/main" id="{C0EF0DB3-5CB0-C71F-F900-19778B708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4191000"/>
            <a:ext cx="1981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fi-FI" altLang="en-US" sz="1400" i="1">
                <a:latin typeface="Arial" panose="020B0604020202020204" pitchFamily="34" charset="0"/>
              </a:rPr>
              <a:t>regression</a:t>
            </a:r>
            <a:endParaRPr lang="en-GB" altLang="en-US" sz="1400" i="1">
              <a:latin typeface="Arial" panose="020B0604020202020204" pitchFamily="34" charset="0"/>
            </a:endParaRPr>
          </a:p>
        </p:txBody>
      </p:sp>
      <p:sp>
        <p:nvSpPr>
          <p:cNvPr id="27663" name="Rectangle 15">
            <a:extLst>
              <a:ext uri="{FF2B5EF4-FFF2-40B4-BE49-F238E27FC236}">
                <a16:creationId xmlns:a16="http://schemas.microsoft.com/office/drawing/2014/main" id="{6859B72E-E5AE-9BC1-9FE9-3F867B5BC6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5257800"/>
            <a:ext cx="1981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fi-FI" altLang="en-US" sz="1400" i="1">
                <a:latin typeface="Arial" panose="020B0604020202020204" pitchFamily="34" charset="0"/>
              </a:rPr>
              <a:t>regression</a:t>
            </a:r>
            <a:endParaRPr lang="en-GB" altLang="en-US" sz="1400" i="1">
              <a:latin typeface="Arial" panose="020B0604020202020204" pitchFamily="34" charset="0"/>
            </a:endParaRPr>
          </a:p>
        </p:txBody>
      </p:sp>
      <p:sp>
        <p:nvSpPr>
          <p:cNvPr id="27664" name="Rectangle 16">
            <a:extLst>
              <a:ext uri="{FF2B5EF4-FFF2-40B4-BE49-F238E27FC236}">
                <a16:creationId xmlns:a16="http://schemas.microsoft.com/office/drawing/2014/main" id="{DA69B350-B8A6-02AD-1396-02494D4CBF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15400" y="2133600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65" name="AutoShape 17">
            <a:extLst>
              <a:ext uri="{FF2B5EF4-FFF2-40B4-BE49-F238E27FC236}">
                <a16:creationId xmlns:a16="http://schemas.microsoft.com/office/drawing/2014/main" id="{34AC2A40-94E5-1374-1A23-8161CF61AE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6400" y="2057400"/>
            <a:ext cx="381000" cy="381000"/>
          </a:xfrm>
          <a:prstGeom prst="star5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6" name="Oval 18">
            <a:extLst>
              <a:ext uri="{FF2B5EF4-FFF2-40B4-BE49-F238E27FC236}">
                <a16:creationId xmlns:a16="http://schemas.microsoft.com/office/drawing/2014/main" id="{C7EEAB6C-DA81-BBED-C723-1C71938A3B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191000"/>
            <a:ext cx="609600" cy="609600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67" name="AutoShape 19">
            <a:extLst>
              <a:ext uri="{FF2B5EF4-FFF2-40B4-BE49-F238E27FC236}">
                <a16:creationId xmlns:a16="http://schemas.microsoft.com/office/drawing/2014/main" id="{4D199A32-7D97-83F0-E263-2E642CAC8A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5105400"/>
            <a:ext cx="381000" cy="381000"/>
          </a:xfrm>
          <a:prstGeom prst="star5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D020F41F-A0F6-9F5E-0767-68E3F3F871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In-Synch vs. Off-Synch Testing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67753E8-658D-19A9-2862-D16F2B34851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430ADECA-E800-A87D-9760-DE1F029CF62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altLang="en-US" sz="2400" dirty="0">
                <a:cs typeface="Times New Roman" panose="02020603050405020304" pitchFamily="18" charset="0"/>
              </a:rPr>
              <a:t>Length of preparation needed sets the pace</a:t>
            </a:r>
            <a:r>
              <a:rPr lang="en-US" altLang="en-US" sz="2400" i="1" dirty="0"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cs typeface="Times New Roman" panose="02020603050405020304" pitchFamily="18" charset="0"/>
              </a:rPr>
              <a:t>of activities</a:t>
            </a:r>
          </a:p>
          <a:p>
            <a:pPr lvl="1"/>
            <a:r>
              <a:rPr lang="en-US" altLang="en-US" sz="2000" i="1" dirty="0">
                <a:cs typeface="Times New Roman" panose="02020603050405020304" pitchFamily="18" charset="0"/>
              </a:rPr>
              <a:t>In-synch </a:t>
            </a:r>
            <a:r>
              <a:rPr lang="en-US" altLang="en-US" sz="2000" dirty="0">
                <a:cs typeface="Times New Roman" panose="02020603050405020304" pitchFamily="18" charset="0"/>
              </a:rPr>
              <a:t>testing comprises the testing tasks that can be done in the same pace as the development proceeds, in continuous fashion</a:t>
            </a:r>
          </a:p>
          <a:p>
            <a:pPr lvl="1"/>
            <a:r>
              <a:rPr lang="en-US" altLang="en-US" sz="2000" i="1" dirty="0">
                <a:cs typeface="Times New Roman" panose="02020603050405020304" pitchFamily="18" charset="0"/>
              </a:rPr>
              <a:t>Off-synch </a:t>
            </a:r>
            <a:r>
              <a:rPr lang="en-US" altLang="en-US" sz="2000" dirty="0">
                <a:cs typeface="Times New Roman" panose="02020603050405020304" pitchFamily="18" charset="0"/>
              </a:rPr>
              <a:t>testing refers to the typical view of planned and prepared testing that takes too much time to be integrated into the daily/weekly pace of the development </a:t>
            </a:r>
          </a:p>
          <a:p>
            <a:r>
              <a:rPr lang="en-US" altLang="en-US" sz="2400" dirty="0">
                <a:cs typeface="Times New Roman" panose="02020603050405020304" pitchFamily="18" charset="0"/>
              </a:rPr>
              <a:t>Addressing the pace </a:t>
            </a:r>
          </a:p>
          <a:p>
            <a:pPr lvl="1"/>
            <a:r>
              <a:rPr lang="en-US" altLang="en-US" sz="2000" dirty="0">
                <a:cs typeface="Times New Roman" panose="02020603050405020304" pitchFamily="18" charset="0"/>
              </a:rPr>
              <a:t>brings structure to agility reminding different timescales of getting things done in testing</a:t>
            </a:r>
          </a:p>
          <a:p>
            <a:pPr lvl="1"/>
            <a:r>
              <a:rPr lang="en-US" altLang="en-US" sz="2000" dirty="0">
                <a:cs typeface="Times New Roman" panose="02020603050405020304" pitchFamily="18" charset="0"/>
              </a:rPr>
              <a:t>brings flexibility to plan-driven addressing tasks that shouldn’t be planned separately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B483B749-7F2F-A730-CC74-03DB92CE68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Outline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3168B57-C9FA-8E7C-2E0F-B561DFE01C3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EEBCEA6B-1F3A-AEEC-6E2A-D28F30B567E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dirty="0"/>
              <a:t>Plan-</a:t>
            </a:r>
            <a:r>
              <a:rPr lang="fi-FI" altLang="en-US" dirty="0" err="1"/>
              <a:t>Driven</a:t>
            </a:r>
            <a:r>
              <a:rPr lang="fi-FI" altLang="en-US" dirty="0"/>
              <a:t> vs. Agile in </a:t>
            </a:r>
            <a:r>
              <a:rPr lang="fi-FI" altLang="en-US" dirty="0" err="1"/>
              <a:t>Development</a:t>
            </a:r>
            <a:r>
              <a:rPr lang="fi-FI" altLang="en-US" dirty="0"/>
              <a:t> and </a:t>
            </a:r>
            <a:r>
              <a:rPr lang="fi-FI" altLang="en-US" dirty="0" err="1"/>
              <a:t>Testing</a:t>
            </a:r>
            <a:endParaRPr lang="fi-FI" altLang="en-US" dirty="0"/>
          </a:p>
          <a:p>
            <a:r>
              <a:rPr lang="fi-FI" altLang="en-US" dirty="0" err="1"/>
              <a:t>Experiences</a:t>
            </a:r>
            <a:r>
              <a:rPr lang="fi-FI" altLang="en-US" dirty="0"/>
              <a:t> in </a:t>
            </a:r>
            <a:r>
              <a:rPr lang="fi-FI" altLang="en-US" dirty="0" err="1"/>
              <a:t>Exploratory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endParaRPr lang="en-US" altLang="en-US" dirty="0"/>
          </a:p>
          <a:p>
            <a:r>
              <a:rPr lang="en-US" altLang="en-US" dirty="0"/>
              <a:t>Comparing Plan-Driven and Agile Testing Ideals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7A07F5D5-2269-A2F6-3781-C585F76F9B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Test Strategy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8E1BF44B-AB6E-D089-1298-DF9971171F5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17FC0093-AA39-2451-843B-070F8926DF8B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555531" y="1463675"/>
            <a:ext cx="3811588" cy="5029200"/>
          </a:xfrm>
        </p:spPr>
        <p:txBody>
          <a:bodyPr/>
          <a:lstStyle/>
          <a:p>
            <a:pPr algn="ctr">
              <a:lnSpc>
                <a:spcPct val="90000"/>
              </a:lnSpc>
              <a:buFontTx/>
              <a:buNone/>
            </a:pPr>
            <a:r>
              <a:rPr lang="en-US" altLang="en-US" sz="2400" b="1" dirty="0"/>
              <a:t>Plan-Driven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High-level goals set and documented before details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Address changes and customizations to strategy in the test plan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Separation of product/service view and project/maintenance view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Early test design</a:t>
            </a:r>
          </a:p>
        </p:txBody>
      </p:sp>
      <p:sp>
        <p:nvSpPr>
          <p:cNvPr id="31748" name="Rectangle 4">
            <a:extLst>
              <a:ext uri="{FF2B5EF4-FFF2-40B4-BE49-F238E27FC236}">
                <a16:creationId xmlns:a16="http://schemas.microsoft.com/office/drawing/2014/main" id="{924CC866-7616-682E-FBE8-C631E438CA01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593654" y="1463675"/>
            <a:ext cx="3811587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Agile</a:t>
            </a:r>
          </a:p>
          <a:p>
            <a:r>
              <a:rPr lang="en-US" altLang="en-US" sz="2400" dirty="0"/>
              <a:t>High-level goals set and communicated before details</a:t>
            </a:r>
          </a:p>
          <a:p>
            <a:r>
              <a:rPr lang="en-US" altLang="en-US" sz="2400" dirty="0"/>
              <a:t>Strategy changes to accommodate the needs</a:t>
            </a:r>
          </a:p>
          <a:p>
            <a:r>
              <a:rPr lang="en-US" altLang="en-US" sz="2400" dirty="0"/>
              <a:t>Not planning ahead requires keeping the product view in mind all the time</a:t>
            </a:r>
          </a:p>
          <a:p>
            <a:r>
              <a:rPr lang="en-US" altLang="en-US" sz="2400" dirty="0"/>
              <a:t>On-time test design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BC1A0A2D-1C33-BC95-9D90-F7BD26CAFC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Tasks, Resources, Schedules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4C813C0B-2BE8-4790-0BC2-0EC0ED8B48A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AA254AAD-398E-0BC7-5515-53D5354FAD43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303282" y="1371600"/>
            <a:ext cx="3811588" cy="5029200"/>
          </a:xfrm>
        </p:spPr>
        <p:txBody>
          <a:bodyPr/>
          <a:lstStyle/>
          <a:p>
            <a:pPr algn="ctr">
              <a:lnSpc>
                <a:spcPct val="90000"/>
              </a:lnSpc>
              <a:buFontTx/>
              <a:buNone/>
            </a:pPr>
            <a:r>
              <a:rPr lang="en-US" altLang="en-US" sz="2400" b="1" dirty="0"/>
              <a:t>Plan-Driven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Detail in tasks and their estimates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Added detail in more specific plans, exceptions to plan noted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Tends to have more variance in the expected skill set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Separation (independence) makes most tasks off-synch</a:t>
            </a:r>
          </a:p>
        </p:txBody>
      </p:sp>
      <p:sp>
        <p:nvSpPr>
          <p:cNvPr id="32772" name="Rectangle 4">
            <a:extLst>
              <a:ext uri="{FF2B5EF4-FFF2-40B4-BE49-F238E27FC236}">
                <a16:creationId xmlns:a16="http://schemas.microsoft.com/office/drawing/2014/main" id="{DA370FFA-1498-1958-BE1B-5D4A5F90ADC3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520082" y="1371600"/>
            <a:ext cx="3811587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Agile</a:t>
            </a:r>
          </a:p>
          <a:p>
            <a:r>
              <a:rPr lang="en-US" altLang="en-US" sz="2400" dirty="0"/>
              <a:t>Fixed number of resources</a:t>
            </a:r>
          </a:p>
          <a:p>
            <a:r>
              <a:rPr lang="en-US" altLang="en-US" sz="2400" dirty="0"/>
              <a:t>Test case architecture as a general plan and reporting structure </a:t>
            </a:r>
          </a:p>
          <a:p>
            <a:pPr lvl="1"/>
            <a:r>
              <a:rPr lang="en-US" altLang="en-US" sz="2000" dirty="0"/>
              <a:t>Connect to dashboard, qualitative assessment</a:t>
            </a:r>
          </a:p>
          <a:p>
            <a:r>
              <a:rPr lang="en-US" altLang="en-US" sz="2400" dirty="0"/>
              <a:t>Collaboration capability essential </a:t>
            </a:r>
          </a:p>
          <a:p>
            <a:r>
              <a:rPr lang="en-US" altLang="en-US" sz="2400" dirty="0"/>
              <a:t>Structure to difference for in-synch/off-synch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49BDF6B8-C680-AC8D-E2A1-DA6E22739D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Communication with Development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74E19129-058C-3E90-1BF8-49155832418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8F3FDC7A-4823-9330-2172-8F5D7585749B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924910" y="1437399"/>
            <a:ext cx="5080000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Plan-Driven</a:t>
            </a:r>
          </a:p>
          <a:p>
            <a:r>
              <a:rPr lang="en-US" altLang="en-US" sz="2400" dirty="0"/>
              <a:t>Independent testing</a:t>
            </a:r>
          </a:p>
          <a:p>
            <a:r>
              <a:rPr lang="en-US" altLang="en-US" sz="2400" dirty="0"/>
              <a:t>Focus on planned features, checking realization on a test release document</a:t>
            </a:r>
          </a:p>
          <a:p>
            <a:r>
              <a:rPr lang="en-US" altLang="en-US" sz="2400" dirty="0"/>
              <a:t>Requirements specifications</a:t>
            </a:r>
          </a:p>
        </p:txBody>
      </p:sp>
      <p:sp>
        <p:nvSpPr>
          <p:cNvPr id="34820" name="Rectangle 4">
            <a:extLst>
              <a:ext uri="{FF2B5EF4-FFF2-40B4-BE49-F238E27FC236}">
                <a16:creationId xmlns:a16="http://schemas.microsoft.com/office/drawing/2014/main" id="{ACF4A713-E249-937F-D3E6-E5ADD87F55FE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502400" y="1350579"/>
            <a:ext cx="5080000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Agile</a:t>
            </a:r>
          </a:p>
          <a:p>
            <a:r>
              <a:rPr lang="en-US" altLang="en-US" sz="2400" dirty="0"/>
              <a:t>Collaborative testing</a:t>
            </a:r>
          </a:p>
          <a:p>
            <a:r>
              <a:rPr lang="en-US" altLang="en-US" sz="2400" dirty="0"/>
              <a:t>Focus on what is under construction, tips and hints on a test release document</a:t>
            </a:r>
          </a:p>
          <a:p>
            <a:r>
              <a:rPr lang="en-US" altLang="en-US" sz="2400" dirty="0"/>
              <a:t>Implementation tasks for the near future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BC649AB4-8145-E949-4D3E-33DA09B90A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Reporting and Metrics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3C6325DB-E8B9-FA2A-57E8-CB581B8CEC2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0E32ED6C-8FC5-2B79-AD2D-D52ADEBCA34E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681655" y="1531144"/>
            <a:ext cx="3811588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Plan-Driven</a:t>
            </a:r>
          </a:p>
          <a:p>
            <a:r>
              <a:rPr lang="en-US" altLang="en-US" sz="2400" dirty="0"/>
              <a:t>Test case – based</a:t>
            </a:r>
          </a:p>
          <a:p>
            <a:pPr lvl="1"/>
            <a:r>
              <a:rPr lang="en-US" altLang="en-US" sz="2000" dirty="0"/>
              <a:t>Aiming for quantification</a:t>
            </a:r>
          </a:p>
          <a:p>
            <a:pPr lvl="1"/>
            <a:r>
              <a:rPr lang="en-US" altLang="en-US" sz="2000" dirty="0"/>
              <a:t>Requirement traceability</a:t>
            </a:r>
          </a:p>
          <a:p>
            <a:r>
              <a:rPr lang="en-US" altLang="en-US" sz="2400" dirty="0"/>
              <a:t>Planned vs. realized effort</a:t>
            </a:r>
          </a:p>
          <a:p>
            <a:endParaRPr lang="en-US" altLang="en-US" sz="2400" dirty="0"/>
          </a:p>
        </p:txBody>
      </p:sp>
      <p:sp>
        <p:nvSpPr>
          <p:cNvPr id="36868" name="Rectangle 4">
            <a:extLst>
              <a:ext uri="{FF2B5EF4-FFF2-40B4-BE49-F238E27FC236}">
                <a16:creationId xmlns:a16="http://schemas.microsoft.com/office/drawing/2014/main" id="{75E353A1-02E5-4187-FF0A-5EA38C336B85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336698" y="1531144"/>
            <a:ext cx="3811587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Agile</a:t>
            </a:r>
          </a:p>
          <a:p>
            <a:r>
              <a:rPr lang="en-US" altLang="en-US" sz="2400" dirty="0"/>
              <a:t>Test case architecture –based</a:t>
            </a:r>
          </a:p>
          <a:p>
            <a:pPr lvl="1"/>
            <a:r>
              <a:rPr lang="en-US" altLang="en-US" sz="2000" dirty="0"/>
              <a:t>Qualitative assessment on dashboard</a:t>
            </a:r>
          </a:p>
          <a:p>
            <a:r>
              <a:rPr lang="en-US" altLang="en-US" sz="2400" dirty="0"/>
              <a:t>Use of hours as in-project feedback mechanisms for quality of testing</a:t>
            </a:r>
          </a:p>
          <a:p>
            <a:pPr lvl="1"/>
            <a:r>
              <a:rPr lang="en-US" altLang="en-US" sz="2000" dirty="0"/>
              <a:t>Improvement of testing skills and focus of strategy</a:t>
            </a:r>
          </a:p>
        </p:txBody>
      </p:sp>
      <p:sp>
        <p:nvSpPr>
          <p:cNvPr id="36869" name="Rectangle 5">
            <a:extLst>
              <a:ext uri="{FF2B5EF4-FFF2-40B4-BE49-F238E27FC236}">
                <a16:creationId xmlns:a16="http://schemas.microsoft.com/office/drawing/2014/main" id="{3A6824EC-F500-158C-5669-40A44DA968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021" y="5407572"/>
            <a:ext cx="5486400" cy="533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18900000" algn="ctr" rotWithShape="0">
              <a:schemeClr val="bg2">
                <a:alpha val="50000"/>
              </a:schemeClr>
            </a:outerShdw>
          </a:effectLst>
        </p:spPr>
        <p:txBody>
          <a:bodyPr anchor="ctr"/>
          <a:lstStyle/>
          <a:p>
            <a:r>
              <a:rPr lang="fi-FI" altLang="en-US"/>
              <a:t>Bugs in an essential role in both</a:t>
            </a:r>
            <a:endParaRPr lang="en-GB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49FE24EA-AAA6-2DB6-E6C4-131CA8C942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2871322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altLang="en-US" sz="4000" dirty="0">
                <a:latin typeface="KG No Matter What" panose="02000507000000020003" pitchFamily="2" charset="77"/>
              </a:rPr>
              <a:t>Comparing Plan-Driven and Agile Testing Ideals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4271337-6D30-9A98-C41A-631090BAEBDD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DA02BA4-FE82-7C88-DF21-A2E6098759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Plan-Driven vs. Agile in Testing (1/6)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A408CB2-90F3-A7E5-9A37-3A8872EAAA2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47107" name="Group 3">
            <a:extLst>
              <a:ext uri="{FF2B5EF4-FFF2-40B4-BE49-F238E27FC236}">
                <a16:creationId xmlns:a16="http://schemas.microsoft.com/office/drawing/2014/main" id="{3B0591AE-E52D-B2D7-7A8D-230599BC0160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2286000" y="1964605"/>
          <a:ext cx="7772400" cy="396456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1888232321"/>
                    </a:ext>
                  </a:extLst>
                </a:gridCol>
                <a:gridCol w="2951163">
                  <a:extLst>
                    <a:ext uri="{9D8B030D-6E8A-4147-A177-3AD203B41FA5}">
                      <a16:colId xmlns:a16="http://schemas.microsoft.com/office/drawing/2014/main" val="3042157197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4222710502"/>
                    </a:ext>
                  </a:extLst>
                </a:gridCol>
              </a:tblGrid>
              <a:tr h="316187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582082"/>
                  </a:ext>
                </a:extLst>
              </a:tr>
              <a:tr h="82391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Order of test execution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Low-level tests are executed before high-level tests.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should take place on all levels in an order that makes most sense.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052778"/>
                  </a:ext>
                </a:extLst>
              </a:tr>
              <a:tr h="12525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Role of test documentation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If documentation does not exist, testing is not done – aim at comprehensive unambiguous documentation.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is documented to the extent needed weighing together costs and benefits.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065991"/>
                  </a:ext>
                </a:extLst>
              </a:tr>
              <a:tr h="107156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What constitutes start of testing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Starting test planning with late execution is testing.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planning is not start of testing, if execution can’t be combined in an exploratory fashion.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051319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76" name="Rectangle 24">
            <a:extLst>
              <a:ext uri="{FF2B5EF4-FFF2-40B4-BE49-F238E27FC236}">
                <a16:creationId xmlns:a16="http://schemas.microsoft.com/office/drawing/2014/main" id="{993385A5-1308-90CC-6534-3CBDC192F1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(2/6)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FE8D29C-8421-07A6-7994-13B520928ED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49154" name="Group 2">
            <a:extLst>
              <a:ext uri="{FF2B5EF4-FFF2-40B4-BE49-F238E27FC236}">
                <a16:creationId xmlns:a16="http://schemas.microsoft.com/office/drawing/2014/main" id="{A5877511-47F5-83A7-0ECA-AE7DA23349F3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2209800" y="2076943"/>
          <a:ext cx="7772400" cy="3796285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149090088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405581099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3804999784"/>
                    </a:ext>
                  </a:extLst>
                </a:gridCol>
              </a:tblGrid>
              <a:tr h="3508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1762703"/>
                  </a:ext>
                </a:extLst>
              </a:tr>
              <a:tr h="8080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Focus in controlling the testing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V-model and size of testable items on each level.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Depth of testing for the system currently at hand based on its maturity.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207465"/>
                  </a:ext>
                </a:extLst>
              </a:tr>
              <a:tr h="12954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View of test strategy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Seen as something above test project plans, combining several projects.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Seen as the projects tangible testing approach combining test techniques to quality criteria, project environment and product elements.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244035"/>
                  </a:ext>
                </a:extLst>
              </a:tr>
              <a:tr h="74612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design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Early test design emphasized.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On-time test design emphasized.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059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4" name="Rectangle 24">
            <a:extLst>
              <a:ext uri="{FF2B5EF4-FFF2-40B4-BE49-F238E27FC236}">
                <a16:creationId xmlns:a16="http://schemas.microsoft.com/office/drawing/2014/main" id="{52E2BEE5-5A77-CFCA-628E-6C5C22E177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(3/6)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95D5631-1CB0-B34E-7BCE-C71A721ECF7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51202" name="Group 2">
            <a:extLst>
              <a:ext uri="{FF2B5EF4-FFF2-40B4-BE49-F238E27FC236}">
                <a16:creationId xmlns:a16="http://schemas.microsoft.com/office/drawing/2014/main" id="{6C102252-64BB-B3CE-31DB-A454FAA69E9A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2286000" y="2019027"/>
          <a:ext cx="7772400" cy="3964560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284058933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1889216243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1286224755"/>
                    </a:ext>
                  </a:extLst>
                </a:gridCol>
              </a:tblGrid>
              <a:tr h="33655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201609"/>
                  </a:ext>
                </a:extLst>
              </a:tr>
              <a:tr h="123825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fi-FI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cases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anose="020B070302020209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case can be executed and interpreted by someone other than who designed it. The test case must define the expected output.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Questions to the software that may also be open-ended, even though thinking of the hypothesis is important, documentation need varies.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125974"/>
                  </a:ext>
                </a:extLst>
              </a:tr>
              <a:tr h="7747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techniques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Preferably mathematical form, enables same results for different users.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Preferably heuristic form, enables useful results for different users.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111345"/>
                  </a:ext>
                </a:extLst>
              </a:tr>
              <a:tr h="7747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Level of test-first design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design first by tester to find faults in high-level requirements.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first design by developer.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1804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72" name="Rectangle 24">
            <a:extLst>
              <a:ext uri="{FF2B5EF4-FFF2-40B4-BE49-F238E27FC236}">
                <a16:creationId xmlns:a16="http://schemas.microsoft.com/office/drawing/2014/main" id="{3E9A0BB2-0E69-00C3-DF48-1C7817E1BD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(4/6)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8645AE5-D40F-EF8F-845C-DF76EEA8512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53250" name="Group 2">
            <a:extLst>
              <a:ext uri="{FF2B5EF4-FFF2-40B4-BE49-F238E27FC236}">
                <a16:creationId xmlns:a16="http://schemas.microsoft.com/office/drawing/2014/main" id="{316CDCD3-8FDD-6F59-DB29-550CFC9790A2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2286000" y="2127406"/>
          <a:ext cx="7772400" cy="3593403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783480290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2672155404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199094376"/>
                    </a:ext>
                  </a:extLst>
                </a:gridCol>
              </a:tblGrid>
              <a:tr h="16488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465393"/>
                  </a:ext>
                </a:extLst>
              </a:tr>
              <a:tr h="11509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fi-FI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Culture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anose="020B070302020209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Control, in form of emphasizing entry and exit criteria in testing.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Collaboration, in form of emphasizing testing as service providing value constantly.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451050"/>
                  </a:ext>
                </a:extLst>
              </a:tr>
              <a:tr h="115252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Types of processes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Step-by-step processes, requiring as little interpretation as possible.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Backward-forward processes, leaving room for deciding when each process phase should be done.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804420"/>
                  </a:ext>
                </a:extLst>
              </a:tr>
              <a:tr h="81756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Role emphasis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Emphasizes test manager and his skills.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Emphasizes each tester and his skills.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66157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20" name="Rectangle 24">
            <a:extLst>
              <a:ext uri="{FF2B5EF4-FFF2-40B4-BE49-F238E27FC236}">
                <a16:creationId xmlns:a16="http://schemas.microsoft.com/office/drawing/2014/main" id="{B74C6EDD-7C9C-3317-7312-2345A98E67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(5/6)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95F2856-236A-11D2-9988-0CD18098316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55298" name="Group 2">
            <a:extLst>
              <a:ext uri="{FF2B5EF4-FFF2-40B4-BE49-F238E27FC236}">
                <a16:creationId xmlns:a16="http://schemas.microsoft.com/office/drawing/2014/main" id="{41CB7480-BF54-C6E9-A2B9-77FF8B21D937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2286000" y="1973208"/>
          <a:ext cx="7772400" cy="3826448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3674000236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2774714346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536906810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907843"/>
                  </a:ext>
                </a:extLst>
              </a:tr>
              <a:tr h="77628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Focus of improvement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Focus on developing methods.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Focus on developing skills.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3930044"/>
                  </a:ext>
                </a:extLst>
              </a:tr>
              <a:tr h="84137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View on practices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Best practices exist and should be applied.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All so-called best practices are just heuristics, rules of thumb.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4226"/>
                  </a:ext>
                </a:extLst>
              </a:tr>
              <a:tr h="159861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Pacing testing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to be planned is described as off-synch testing, responding to development in larger increments.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to be planned is mixed off-synch and in-synch, with emphasis on in-synch testing and usually intuition-based describing the off-synch activities.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374212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20" name="Rectangle 4">
            <a:extLst>
              <a:ext uri="{FF2B5EF4-FFF2-40B4-BE49-F238E27FC236}">
                <a16:creationId xmlns:a16="http://schemas.microsoft.com/office/drawing/2014/main" id="{C3FA0B86-D3BF-2D56-EBB2-C2483CA0E5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2992712"/>
            <a:ext cx="10515600" cy="1325563"/>
          </a:xfrm>
        </p:spPr>
        <p:txBody>
          <a:bodyPr anchor="ctr"/>
          <a:lstStyle/>
          <a:p>
            <a:r>
              <a:rPr lang="fi-FI" altLang="en-US" sz="4000" dirty="0">
                <a:latin typeface="KG No Matter What" panose="02000507000000020003" pitchFamily="2" charset="77"/>
              </a:rPr>
              <a:t>Plan-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Driven</a:t>
            </a:r>
            <a:r>
              <a:rPr lang="fi-FI" altLang="en-US" sz="4000" dirty="0">
                <a:latin typeface="KG No Matter What" panose="02000507000000020003" pitchFamily="2" charset="77"/>
              </a:rPr>
              <a:t> vs. Agile in 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Development</a:t>
            </a:r>
            <a:r>
              <a:rPr lang="fi-FI" altLang="en-US" sz="4000" dirty="0">
                <a:latin typeface="KG No Matter What" panose="02000507000000020003" pitchFamily="2" charset="77"/>
              </a:rPr>
              <a:t> and 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Testing</a:t>
            </a:r>
            <a:endParaRPr lang="en-US" altLang="en-US" sz="4000" dirty="0">
              <a:latin typeface="KG No Matter What" panose="02000507000000020003" pitchFamily="2" charset="77"/>
            </a:endParaRP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8CF19F5-EFAC-4FA1-FBCE-BD16968EFE2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64" name="Rectangle 20">
            <a:extLst>
              <a:ext uri="{FF2B5EF4-FFF2-40B4-BE49-F238E27FC236}">
                <a16:creationId xmlns:a16="http://schemas.microsoft.com/office/drawing/2014/main" id="{88AF3F00-BAE9-DAB8-E49E-1364BDC033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(6/6)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942ACED-7E0D-B250-6E5E-9A632FABDA70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57346" name="Group 2">
            <a:extLst>
              <a:ext uri="{FF2B5EF4-FFF2-40B4-BE49-F238E27FC236}">
                <a16:creationId xmlns:a16="http://schemas.microsoft.com/office/drawing/2014/main" id="{9B854E6F-877D-E58D-87F6-6602F18B4AFA}"/>
              </a:ext>
            </a:extLst>
          </p:cNvPr>
          <p:cNvGraphicFramePr>
            <a:graphicFrameLocks noGrp="1"/>
          </p:cNvGraphicFramePr>
          <p:nvPr>
            <p:ph type="tbl" idx="4294967295"/>
          </p:nvPr>
        </p:nvGraphicFramePr>
        <p:xfrm>
          <a:off x="2286000" y="2448911"/>
          <a:ext cx="7772400" cy="2775840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3344051394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359343298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1442532842"/>
                    </a:ext>
                  </a:extLst>
                </a:gridCol>
              </a:tblGrid>
              <a:tr h="34514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279823"/>
                  </a:ext>
                </a:extLst>
              </a:tr>
              <a:tr h="127476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Requirements specification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If you don’t have a specification, you can’t test. Thus you should require unambiguous requirements.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Requirements are useful fiction at best. Documentation is always only fiction – if it’s useful, excellent.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8526254"/>
                  </a:ext>
                </a:extLst>
              </a:tr>
              <a:tr h="8763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Validation and testing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is verification and validation is done if needed.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Validation is an essential part of testing.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691129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5FAA8720-466D-4ECB-9A65-228215ACF4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Combining Two of a Kind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0CB89FE8-C43D-274A-0C05-27C21E3B0DF6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705723B7-A464-DF77-E877-14970ED2AD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0574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altLang="en-US" sz="1400"/>
          </a:p>
        </p:txBody>
      </p:sp>
      <p:sp>
        <p:nvSpPr>
          <p:cNvPr id="73732" name="Rectangle 4">
            <a:extLst>
              <a:ext uri="{FF2B5EF4-FFF2-40B4-BE49-F238E27FC236}">
                <a16:creationId xmlns:a16="http://schemas.microsoft.com/office/drawing/2014/main" id="{E7972FDD-A669-3F40-A072-C54F5CC3D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0574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3" name="Rectangle 5">
            <a:extLst>
              <a:ext uri="{FF2B5EF4-FFF2-40B4-BE49-F238E27FC236}">
                <a16:creationId xmlns:a16="http://schemas.microsoft.com/office/drawing/2014/main" id="{95ABB2BE-0680-A6EB-71C1-96E4B2BA7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3048000"/>
            <a:ext cx="2819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>
                <a:solidFill>
                  <a:srgbClr val="000000"/>
                </a:solidFill>
              </a:rPr>
              <a:t>Testing group</a:t>
            </a:r>
            <a:endParaRPr lang="en-GB" altLang="en-US">
              <a:solidFill>
                <a:srgbClr val="000000"/>
              </a:solidFill>
            </a:endParaRPr>
          </a:p>
        </p:txBody>
      </p:sp>
      <p:sp>
        <p:nvSpPr>
          <p:cNvPr id="73734" name="Rectangle 6">
            <a:extLst>
              <a:ext uri="{FF2B5EF4-FFF2-40B4-BE49-F238E27FC236}">
                <a16:creationId xmlns:a16="http://schemas.microsoft.com/office/drawing/2014/main" id="{7DC33A9F-1FF6-7AAD-3887-1638D0CDB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4648200"/>
            <a:ext cx="2819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/>
              <a:t>Testing group</a:t>
            </a:r>
            <a:endParaRPr lang="en-GB" altLang="en-US"/>
          </a:p>
        </p:txBody>
      </p:sp>
      <p:sp>
        <p:nvSpPr>
          <p:cNvPr id="73735" name="Rectangle 7">
            <a:extLst>
              <a:ext uri="{FF2B5EF4-FFF2-40B4-BE49-F238E27FC236}">
                <a16:creationId xmlns:a16="http://schemas.microsoft.com/office/drawing/2014/main" id="{65BB1558-ACA5-359C-9184-A27D2C383D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133600"/>
            <a:ext cx="2971800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b="1"/>
              <a:t>Plan-driven</a:t>
            </a:r>
            <a:endParaRPr lang="en-GB" altLang="en-US" b="1"/>
          </a:p>
        </p:txBody>
      </p:sp>
      <p:sp>
        <p:nvSpPr>
          <p:cNvPr id="73736" name="Rectangle 8">
            <a:extLst>
              <a:ext uri="{FF2B5EF4-FFF2-40B4-BE49-F238E27FC236}">
                <a16:creationId xmlns:a16="http://schemas.microsoft.com/office/drawing/2014/main" id="{92652CC2-9081-A71D-F162-E24D1C3AC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2133600"/>
            <a:ext cx="2971800" cy="3048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b="1"/>
              <a:t>Agile</a:t>
            </a:r>
            <a:endParaRPr lang="en-GB" altLang="en-US" b="1"/>
          </a:p>
        </p:txBody>
      </p:sp>
      <p:sp>
        <p:nvSpPr>
          <p:cNvPr id="73737" name="Rectangle 9">
            <a:extLst>
              <a:ext uri="{FF2B5EF4-FFF2-40B4-BE49-F238E27FC236}">
                <a16:creationId xmlns:a16="http://schemas.microsoft.com/office/drawing/2014/main" id="{9366B35F-BC88-24FC-F5C7-D03026AED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4648200"/>
            <a:ext cx="2819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>
                <a:solidFill>
                  <a:srgbClr val="000000"/>
                </a:solidFill>
              </a:rPr>
              <a:t>Development group</a:t>
            </a:r>
            <a:endParaRPr lang="en-GB" altLang="en-US">
              <a:solidFill>
                <a:srgbClr val="000000"/>
              </a:solidFill>
            </a:endParaRPr>
          </a:p>
        </p:txBody>
      </p:sp>
      <p:sp>
        <p:nvSpPr>
          <p:cNvPr id="73738" name="Rectangle 10">
            <a:extLst>
              <a:ext uri="{FF2B5EF4-FFF2-40B4-BE49-F238E27FC236}">
                <a16:creationId xmlns:a16="http://schemas.microsoft.com/office/drawing/2014/main" id="{7422F94D-9AE6-D601-3828-EC0F629965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048000"/>
            <a:ext cx="2819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/>
              <a:t>Development group</a:t>
            </a:r>
            <a:endParaRPr lang="en-GB" altLang="en-US"/>
          </a:p>
        </p:txBody>
      </p:sp>
      <p:sp>
        <p:nvSpPr>
          <p:cNvPr id="73739" name="Rectangle 11">
            <a:extLst>
              <a:ext uri="{FF2B5EF4-FFF2-40B4-BE49-F238E27FC236}">
                <a16:creationId xmlns:a16="http://schemas.microsoft.com/office/drawing/2014/main" id="{E401DE9A-64BB-1E48-B130-BD05D526F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2667000"/>
            <a:ext cx="3048000" cy="28956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 sz="2000" b="1"/>
              <a:t>Project 1</a:t>
            </a:r>
            <a:endParaRPr lang="en-GB" altLang="en-US" sz="2000" b="1"/>
          </a:p>
        </p:txBody>
      </p:sp>
      <p:sp>
        <p:nvSpPr>
          <p:cNvPr id="73740" name="Rectangle 12">
            <a:extLst>
              <a:ext uri="{FF2B5EF4-FFF2-40B4-BE49-F238E27FC236}">
                <a16:creationId xmlns:a16="http://schemas.microsoft.com/office/drawing/2014/main" id="{7A8E38BD-7C41-9055-7EE4-433E2C3A45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600" y="2667000"/>
            <a:ext cx="3048000" cy="28956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 sz="2000" b="1"/>
              <a:t>Project 2</a:t>
            </a:r>
            <a:endParaRPr lang="en-GB" altLang="en-US" sz="2000" b="1"/>
          </a:p>
        </p:txBody>
      </p:sp>
      <p:sp>
        <p:nvSpPr>
          <p:cNvPr id="73741" name="Text Box 13">
            <a:extLst>
              <a:ext uri="{FF2B5EF4-FFF2-40B4-BE49-F238E27FC236}">
                <a16:creationId xmlns:a16="http://schemas.microsoft.com/office/drawing/2014/main" id="{943100F9-A7B2-8CE3-F59E-746F7E1F1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10000"/>
            <a:ext cx="4572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fi-FI" altLang="en-US" sz="4400" b="1"/>
              <a:t>+</a:t>
            </a:r>
            <a:endParaRPr lang="en-GB" altLang="en-US" sz="4400" b="1"/>
          </a:p>
        </p:txBody>
      </p:sp>
      <p:sp>
        <p:nvSpPr>
          <p:cNvPr id="73742" name="Text Box 14">
            <a:extLst>
              <a:ext uri="{FF2B5EF4-FFF2-40B4-BE49-F238E27FC236}">
                <a16:creationId xmlns:a16="http://schemas.microsoft.com/office/drawing/2014/main" id="{E57077A8-00DC-DF1B-0A69-579FCF66F8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3810000"/>
            <a:ext cx="4572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fi-FI" altLang="en-US" sz="4400" b="1"/>
              <a:t>+</a:t>
            </a:r>
            <a:endParaRPr lang="en-GB" altLang="en-US" sz="4400" b="1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CE2521D7-AAA4-74F6-A752-92FF0435AE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Mix and Match?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5705FE01-849A-4F0F-D51B-347A9E9B51E4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FC9F4651-5CBF-5062-B3AB-21B2408D8D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0574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altLang="en-US" sz="1400"/>
          </a:p>
        </p:txBody>
      </p:sp>
      <p:sp>
        <p:nvSpPr>
          <p:cNvPr id="75780" name="Rectangle 4">
            <a:extLst>
              <a:ext uri="{FF2B5EF4-FFF2-40B4-BE49-F238E27FC236}">
                <a16:creationId xmlns:a16="http://schemas.microsoft.com/office/drawing/2014/main" id="{BD1F3613-FD01-CF47-9467-B6076DDCE3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0574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1" name="Rectangle 5">
            <a:extLst>
              <a:ext uri="{FF2B5EF4-FFF2-40B4-BE49-F238E27FC236}">
                <a16:creationId xmlns:a16="http://schemas.microsoft.com/office/drawing/2014/main" id="{3128121D-A55F-2D00-88C9-89D9AA8058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3048000"/>
            <a:ext cx="2819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>
                <a:solidFill>
                  <a:srgbClr val="000000"/>
                </a:solidFill>
              </a:rPr>
              <a:t>Testing group</a:t>
            </a:r>
            <a:endParaRPr lang="en-GB" altLang="en-US">
              <a:solidFill>
                <a:srgbClr val="000000"/>
              </a:solidFill>
            </a:endParaRPr>
          </a:p>
        </p:txBody>
      </p:sp>
      <p:sp>
        <p:nvSpPr>
          <p:cNvPr id="75782" name="Rectangle 6">
            <a:extLst>
              <a:ext uri="{FF2B5EF4-FFF2-40B4-BE49-F238E27FC236}">
                <a16:creationId xmlns:a16="http://schemas.microsoft.com/office/drawing/2014/main" id="{ABA9BF5F-33A4-7192-94DA-4B91CE8EB1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4648200"/>
            <a:ext cx="2819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/>
              <a:t>Testing group</a:t>
            </a:r>
            <a:endParaRPr lang="en-GB" altLang="en-US"/>
          </a:p>
        </p:txBody>
      </p:sp>
      <p:sp>
        <p:nvSpPr>
          <p:cNvPr id="75783" name="Rectangle 7">
            <a:extLst>
              <a:ext uri="{FF2B5EF4-FFF2-40B4-BE49-F238E27FC236}">
                <a16:creationId xmlns:a16="http://schemas.microsoft.com/office/drawing/2014/main" id="{96F33060-1AE9-1762-96C4-3D4FB660D4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133600"/>
            <a:ext cx="2971800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b="1"/>
              <a:t>Plan-driven</a:t>
            </a:r>
            <a:endParaRPr lang="en-GB" altLang="en-US" b="1"/>
          </a:p>
        </p:txBody>
      </p:sp>
      <p:sp>
        <p:nvSpPr>
          <p:cNvPr id="75784" name="Rectangle 8">
            <a:extLst>
              <a:ext uri="{FF2B5EF4-FFF2-40B4-BE49-F238E27FC236}">
                <a16:creationId xmlns:a16="http://schemas.microsoft.com/office/drawing/2014/main" id="{66CBE44B-0E9D-B64E-87B7-7D0899423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2133600"/>
            <a:ext cx="2971800" cy="3048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b="1"/>
              <a:t>Agile</a:t>
            </a:r>
            <a:endParaRPr lang="en-GB" altLang="en-US" b="1"/>
          </a:p>
        </p:txBody>
      </p:sp>
      <p:sp>
        <p:nvSpPr>
          <p:cNvPr id="75785" name="Rectangle 9">
            <a:extLst>
              <a:ext uri="{FF2B5EF4-FFF2-40B4-BE49-F238E27FC236}">
                <a16:creationId xmlns:a16="http://schemas.microsoft.com/office/drawing/2014/main" id="{C0038FC1-CA6E-F63F-DB04-B7CDBE957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4648200"/>
            <a:ext cx="2819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>
                <a:solidFill>
                  <a:srgbClr val="000000"/>
                </a:solidFill>
              </a:rPr>
              <a:t>Development group</a:t>
            </a:r>
            <a:endParaRPr lang="en-GB" altLang="en-US">
              <a:solidFill>
                <a:srgbClr val="000000"/>
              </a:solidFill>
            </a:endParaRPr>
          </a:p>
        </p:txBody>
      </p:sp>
      <p:sp>
        <p:nvSpPr>
          <p:cNvPr id="75786" name="Rectangle 10">
            <a:extLst>
              <a:ext uri="{FF2B5EF4-FFF2-40B4-BE49-F238E27FC236}">
                <a16:creationId xmlns:a16="http://schemas.microsoft.com/office/drawing/2014/main" id="{7BAE7999-DCD2-0537-7795-17E7B307A2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048000"/>
            <a:ext cx="2819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/>
              <a:t>Development group</a:t>
            </a:r>
            <a:endParaRPr lang="en-GB" altLang="en-US"/>
          </a:p>
        </p:txBody>
      </p:sp>
      <p:sp>
        <p:nvSpPr>
          <p:cNvPr id="75787" name="Rectangle 11">
            <a:extLst>
              <a:ext uri="{FF2B5EF4-FFF2-40B4-BE49-F238E27FC236}">
                <a16:creationId xmlns:a16="http://schemas.microsoft.com/office/drawing/2014/main" id="{160ABC21-F86A-0B17-A106-8AED2B3B9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2667000"/>
            <a:ext cx="6324600" cy="12192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 sz="2000" b="1"/>
              <a:t>Project 1</a:t>
            </a:r>
            <a:endParaRPr lang="en-GB" altLang="en-US" sz="2000" b="1"/>
          </a:p>
        </p:txBody>
      </p:sp>
      <p:sp>
        <p:nvSpPr>
          <p:cNvPr id="75788" name="Rectangle 12">
            <a:extLst>
              <a:ext uri="{FF2B5EF4-FFF2-40B4-BE49-F238E27FC236}">
                <a16:creationId xmlns:a16="http://schemas.microsoft.com/office/drawing/2014/main" id="{844A91C5-50C4-495C-76D7-3865C5F2E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267200"/>
            <a:ext cx="6324600" cy="12192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 sz="2000" b="1"/>
              <a:t>Project 2</a:t>
            </a:r>
            <a:endParaRPr lang="en-GB" altLang="en-US" sz="2000" b="1"/>
          </a:p>
        </p:txBody>
      </p:sp>
      <p:sp>
        <p:nvSpPr>
          <p:cNvPr id="75789" name="AutoShape 13">
            <a:extLst>
              <a:ext uri="{FF2B5EF4-FFF2-40B4-BE49-F238E27FC236}">
                <a16:creationId xmlns:a16="http://schemas.microsoft.com/office/drawing/2014/main" id="{85A46D8A-11E8-FAA0-A952-3D8AA633AC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3124200"/>
            <a:ext cx="762000" cy="685800"/>
          </a:xfrm>
          <a:prstGeom prst="irregularSeal1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0" name="Text Box 14">
            <a:extLst>
              <a:ext uri="{FF2B5EF4-FFF2-40B4-BE49-F238E27FC236}">
                <a16:creationId xmlns:a16="http://schemas.microsoft.com/office/drawing/2014/main" id="{E3E265A1-3445-673E-877A-12331197FB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4648200"/>
            <a:ext cx="4572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fi-FI" altLang="en-US" sz="4400" b="1"/>
              <a:t>?</a:t>
            </a:r>
            <a:endParaRPr lang="en-GB" altLang="en-US" sz="4400" b="1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16E0C179-1964-7DA3-0F71-E770985887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One Approach to Several Projects Is Sub-Optimal for All</a:t>
            </a:r>
            <a:br>
              <a:rPr lang="en-US" altLang="en-US" dirty="0"/>
            </a:br>
            <a:r>
              <a:rPr lang="en-US" altLang="en-US" sz="1400" dirty="0"/>
              <a:t>Source: Boehm, B., and R. Turner. 2003. Using Risk to Balance Agile and Plan-driven Methods. IEEE Computer 36, no. 6.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209D9F8B-2E3E-EABE-CEA3-EF9BF5437EE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77827" name="Object 3">
            <a:extLst>
              <a:ext uri="{FF2B5EF4-FFF2-40B4-BE49-F238E27FC236}">
                <a16:creationId xmlns:a16="http://schemas.microsoft.com/office/drawing/2014/main" id="{B4F6EE78-A329-5F7E-1A67-BD6FF1DBF28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590801" y="1724847"/>
          <a:ext cx="5313363" cy="4433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347600" imgH="52857400" progId="Visio.Drawing.6">
                  <p:embed/>
                </p:oleObj>
              </mc:Choice>
              <mc:Fallback>
                <p:oleObj name="Visio" r:id="rId3" imgW="63347600" imgH="52857400" progId="Visio.Drawing.6">
                  <p:embed/>
                  <p:pic>
                    <p:nvPicPr>
                      <p:cNvPr id="77827" name="Object 3">
                        <a:extLst>
                          <a:ext uri="{FF2B5EF4-FFF2-40B4-BE49-F238E27FC236}">
                            <a16:creationId xmlns:a16="http://schemas.microsoft.com/office/drawing/2014/main" id="{B4F6EE78-A329-5F7E-1A67-BD6FF1DBF2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1" y="1724847"/>
                        <a:ext cx="5313363" cy="443388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7828" name="Oval 4">
            <a:extLst>
              <a:ext uri="{FF2B5EF4-FFF2-40B4-BE49-F238E27FC236}">
                <a16:creationId xmlns:a16="http://schemas.microsoft.com/office/drawing/2014/main" id="{B28CFFA4-450D-11FA-265D-BEB9C72807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37965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29" name="Oval 5">
            <a:extLst>
              <a:ext uri="{FF2B5EF4-FFF2-40B4-BE49-F238E27FC236}">
                <a16:creationId xmlns:a16="http://schemas.microsoft.com/office/drawing/2014/main" id="{232B0A5B-CDBA-48AB-8EA3-60DBC8417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36441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0" name="Oval 6">
            <a:extLst>
              <a:ext uri="{FF2B5EF4-FFF2-40B4-BE49-F238E27FC236}">
                <a16:creationId xmlns:a16="http://schemas.microsoft.com/office/drawing/2014/main" id="{04CF2169-8109-A270-B67D-5E15A1D6E7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35679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1" name="Oval 7">
            <a:extLst>
              <a:ext uri="{FF2B5EF4-FFF2-40B4-BE49-F238E27FC236}">
                <a16:creationId xmlns:a16="http://schemas.microsoft.com/office/drawing/2014/main" id="{2C65DA4B-C496-D100-EEA0-363F3689D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52443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2" name="Oval 8">
            <a:extLst>
              <a:ext uri="{FF2B5EF4-FFF2-40B4-BE49-F238E27FC236}">
                <a16:creationId xmlns:a16="http://schemas.microsoft.com/office/drawing/2014/main" id="{60026CA4-700D-0C8F-55C7-87BB80282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3299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3" name="Oval 9">
            <a:extLst>
              <a:ext uri="{FF2B5EF4-FFF2-40B4-BE49-F238E27FC236}">
                <a16:creationId xmlns:a16="http://schemas.microsoft.com/office/drawing/2014/main" id="{E1F5E5B1-5C93-A438-6803-7E7EBF4FF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6441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4" name="Oval 10">
            <a:extLst>
              <a:ext uri="{FF2B5EF4-FFF2-40B4-BE49-F238E27FC236}">
                <a16:creationId xmlns:a16="http://schemas.microsoft.com/office/drawing/2014/main" id="{12068BB3-B1E3-D092-5CCB-0047EABC6C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28821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5" name="Oval 11">
            <a:extLst>
              <a:ext uri="{FF2B5EF4-FFF2-40B4-BE49-F238E27FC236}">
                <a16:creationId xmlns:a16="http://schemas.microsoft.com/office/drawing/2014/main" id="{26D457F3-7429-0409-D03E-595FFF6F37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7203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6" name="Oval 12">
            <a:extLst>
              <a:ext uri="{FF2B5EF4-FFF2-40B4-BE49-F238E27FC236}">
                <a16:creationId xmlns:a16="http://schemas.microsoft.com/office/drawing/2014/main" id="{5CB55EEF-0DC0-D1C3-454E-707382225A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7871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7" name="Oval 13">
            <a:extLst>
              <a:ext uri="{FF2B5EF4-FFF2-40B4-BE49-F238E27FC236}">
                <a16:creationId xmlns:a16="http://schemas.microsoft.com/office/drawing/2014/main" id="{873DF304-79E0-0830-ECAD-FD7BE3A90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52443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8" name="Freeform 14">
            <a:extLst>
              <a:ext uri="{FF2B5EF4-FFF2-40B4-BE49-F238E27FC236}">
                <a16:creationId xmlns:a16="http://schemas.microsoft.com/office/drawing/2014/main" id="{58054AF9-484C-AFE3-EB17-96A47632B09B}"/>
              </a:ext>
            </a:extLst>
          </p:cNvPr>
          <p:cNvSpPr>
            <a:spLocks/>
          </p:cNvSpPr>
          <p:nvPr/>
        </p:nvSpPr>
        <p:spPr bwMode="auto">
          <a:xfrm>
            <a:off x="4114800" y="2958333"/>
            <a:ext cx="2133600" cy="2362200"/>
          </a:xfrm>
          <a:custGeom>
            <a:avLst/>
            <a:gdLst>
              <a:gd name="T0" fmla="*/ 336 w 1344"/>
              <a:gd name="T1" fmla="*/ 1200 h 1488"/>
              <a:gd name="T2" fmla="*/ 0 w 1344"/>
              <a:gd name="T3" fmla="*/ 480 h 1488"/>
              <a:gd name="T4" fmla="*/ 672 w 1344"/>
              <a:gd name="T5" fmla="*/ 0 h 1488"/>
              <a:gd name="T6" fmla="*/ 1344 w 1344"/>
              <a:gd name="T7" fmla="*/ 528 h 1488"/>
              <a:gd name="T8" fmla="*/ 1200 w 1344"/>
              <a:gd name="T9" fmla="*/ 1488 h 1488"/>
              <a:gd name="T10" fmla="*/ 336 w 1344"/>
              <a:gd name="T11" fmla="*/ 1200 h 1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44" h="1488">
                <a:moveTo>
                  <a:pt x="336" y="1200"/>
                </a:moveTo>
                <a:lnTo>
                  <a:pt x="0" y="480"/>
                </a:lnTo>
                <a:lnTo>
                  <a:pt x="672" y="0"/>
                </a:lnTo>
                <a:lnTo>
                  <a:pt x="1344" y="528"/>
                </a:lnTo>
                <a:lnTo>
                  <a:pt x="1200" y="1488"/>
                </a:lnTo>
                <a:lnTo>
                  <a:pt x="336" y="1200"/>
                </a:lnTo>
                <a:close/>
              </a:path>
            </a:pathLst>
          </a:custGeom>
          <a:solidFill>
            <a:srgbClr val="FFCC00">
              <a:alpha val="50000"/>
            </a:srgb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39" name="Freeform 15">
            <a:extLst>
              <a:ext uri="{FF2B5EF4-FFF2-40B4-BE49-F238E27FC236}">
                <a16:creationId xmlns:a16="http://schemas.microsoft.com/office/drawing/2014/main" id="{4C11BC87-E7E4-48EE-65FC-BB951C708EF9}"/>
              </a:ext>
            </a:extLst>
          </p:cNvPr>
          <p:cNvSpPr>
            <a:spLocks/>
          </p:cNvSpPr>
          <p:nvPr/>
        </p:nvSpPr>
        <p:spPr bwMode="auto">
          <a:xfrm>
            <a:off x="4419600" y="3644133"/>
            <a:ext cx="2209800" cy="1676400"/>
          </a:xfrm>
          <a:custGeom>
            <a:avLst/>
            <a:gdLst>
              <a:gd name="T0" fmla="*/ 336 w 1392"/>
              <a:gd name="T1" fmla="*/ 480 h 1056"/>
              <a:gd name="T2" fmla="*/ 0 w 1392"/>
              <a:gd name="T3" fmla="*/ 144 h 1056"/>
              <a:gd name="T4" fmla="*/ 480 w 1392"/>
              <a:gd name="T5" fmla="*/ 48 h 1056"/>
              <a:gd name="T6" fmla="*/ 1392 w 1392"/>
              <a:gd name="T7" fmla="*/ 0 h 1056"/>
              <a:gd name="T8" fmla="*/ 1056 w 1392"/>
              <a:gd name="T9" fmla="*/ 1056 h 1056"/>
              <a:gd name="T10" fmla="*/ 336 w 1392"/>
              <a:gd name="T11" fmla="*/ 480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92" h="1056">
                <a:moveTo>
                  <a:pt x="336" y="480"/>
                </a:moveTo>
                <a:lnTo>
                  <a:pt x="0" y="144"/>
                </a:lnTo>
                <a:lnTo>
                  <a:pt x="480" y="48"/>
                </a:lnTo>
                <a:lnTo>
                  <a:pt x="1392" y="0"/>
                </a:lnTo>
                <a:lnTo>
                  <a:pt x="1056" y="1056"/>
                </a:lnTo>
                <a:lnTo>
                  <a:pt x="336" y="480"/>
                </a:lnTo>
                <a:close/>
              </a:path>
            </a:pathLst>
          </a:custGeom>
          <a:solidFill>
            <a:srgbClr val="FF6699">
              <a:alpha val="50000"/>
            </a:srgb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40" name="Rectangle 16">
            <a:extLst>
              <a:ext uri="{FF2B5EF4-FFF2-40B4-BE49-F238E27FC236}">
                <a16:creationId xmlns:a16="http://schemas.microsoft.com/office/drawing/2014/main" id="{5914838F-D420-D8FB-0AF0-D99FB1DA0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4253733"/>
            <a:ext cx="3048000" cy="1905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anchor="ctr"/>
          <a:lstStyle/>
          <a:p>
            <a:r>
              <a:rPr lang="fi-FI" altLang="en-US" sz="2000" dirty="0" err="1"/>
              <a:t>Mapping</a:t>
            </a:r>
            <a:r>
              <a:rPr lang="fi-FI" altLang="en-US" sz="2000" dirty="0"/>
              <a:t> to </a:t>
            </a:r>
            <a:r>
              <a:rPr lang="fi-FI" altLang="en-US" sz="2000" dirty="0" err="1"/>
              <a:t>analyze</a:t>
            </a:r>
            <a:r>
              <a:rPr lang="fi-FI" altLang="en-US" sz="2000" dirty="0"/>
              <a:t> </a:t>
            </a:r>
            <a:r>
              <a:rPr lang="fi-FI" altLang="en-US" sz="2000" dirty="0" err="1"/>
              <a:t>need</a:t>
            </a:r>
            <a:r>
              <a:rPr lang="fi-FI" altLang="en-US" sz="2000" dirty="0"/>
              <a:t> of </a:t>
            </a:r>
            <a:r>
              <a:rPr lang="fi-FI" altLang="en-US" sz="2000" dirty="0" err="1"/>
              <a:t>plan-driven</a:t>
            </a:r>
            <a:r>
              <a:rPr lang="fi-FI" altLang="en-US" sz="2000" dirty="0"/>
              <a:t> vs. </a:t>
            </a:r>
            <a:r>
              <a:rPr lang="fi-FI" altLang="en-US" sz="2000" dirty="0" err="1"/>
              <a:t>agile</a:t>
            </a:r>
            <a:r>
              <a:rPr lang="fi-FI" altLang="en-US" sz="2000" dirty="0"/>
              <a:t> </a:t>
            </a:r>
            <a:r>
              <a:rPr lang="fi-FI" altLang="en-US" sz="2000" dirty="0" err="1"/>
              <a:t>approach</a:t>
            </a:r>
            <a:r>
              <a:rPr lang="fi-FI" altLang="en-US" sz="2000" dirty="0"/>
              <a:t>.</a:t>
            </a:r>
          </a:p>
          <a:p>
            <a:r>
              <a:rPr lang="fi-FI" altLang="en-US" sz="2000" b="1" dirty="0">
                <a:sym typeface="Wingdings" pitchFamily="2" charset="2"/>
              </a:rPr>
              <a:t> </a:t>
            </a:r>
            <a:r>
              <a:rPr lang="fi-FI" altLang="en-US" sz="2000" b="1" dirty="0" err="1">
                <a:sym typeface="Wingdings" pitchFamily="2" charset="2"/>
              </a:rPr>
              <a:t>Seemingly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similar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are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actually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very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different</a:t>
            </a:r>
            <a:r>
              <a:rPr lang="fi-FI" altLang="en-US" sz="2000" dirty="0"/>
              <a:t> </a:t>
            </a:r>
            <a:endParaRPr lang="en-GB" altLang="en-US" sz="20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D26A2C90-7C38-B0AA-63E0-F18DB4BDEE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Conclusions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06FD887-96F2-2F13-F160-11A37E4242B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FB1C6BD3-B2AB-08CB-60F9-EC582672194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804604"/>
            <a:ext cx="10515600" cy="4351338"/>
          </a:xfrm>
        </p:spPr>
        <p:txBody>
          <a:bodyPr/>
          <a:lstStyle/>
          <a:p>
            <a:r>
              <a:rPr lang="en-US" altLang="en-US" dirty="0"/>
              <a:t>Plan-driven and agile methods – including testing – have different home grounds</a:t>
            </a:r>
          </a:p>
          <a:p>
            <a:r>
              <a:rPr lang="en-US" altLang="en-US" dirty="0"/>
              <a:t>Different mindset has its impact on test planning</a:t>
            </a:r>
          </a:p>
          <a:p>
            <a:r>
              <a:rPr lang="en-US" altLang="en-US" dirty="0"/>
              <a:t>Development and testing pieces in the puzzle should fit together</a:t>
            </a:r>
          </a:p>
          <a:p>
            <a:r>
              <a:rPr lang="en-US" altLang="en-US" dirty="0"/>
              <a:t>Getting into the agile mindset has proved a challenge in practice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26" name="Rectangle 14">
            <a:extLst>
              <a:ext uri="{FF2B5EF4-FFF2-40B4-BE49-F238E27FC236}">
                <a16:creationId xmlns:a16="http://schemas.microsoft.com/office/drawing/2014/main" id="{8ED351C4-6AA9-9D09-9FC4-7B3D347F19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Plan-Driven and Agility - Values</a:t>
            </a:r>
            <a:br>
              <a:rPr lang="en-US" altLang="en-US"/>
            </a:br>
            <a:r>
              <a:rPr lang="en-US" altLang="en-US" sz="1400"/>
              <a:t>Source: Agile Alliance website &lt;http://www.agilealliance.com&gt;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8B66AF4B-BB4A-8CAB-B54D-0964038EA4F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64514" name="Rectangle 2">
            <a:extLst>
              <a:ext uri="{FF2B5EF4-FFF2-40B4-BE49-F238E27FC236}">
                <a16:creationId xmlns:a16="http://schemas.microsoft.com/office/drawing/2014/main" id="{E7469DA3-18F4-A848-4AE8-E622EEAA8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21336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altLang="en-US" sz="1200"/>
          </a:p>
        </p:txBody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0469CE9B-F5EF-F3CE-8806-D50994BA09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21336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516" name="Rectangle 4">
            <a:extLst>
              <a:ext uri="{FF2B5EF4-FFF2-40B4-BE49-F238E27FC236}">
                <a16:creationId xmlns:a16="http://schemas.microsoft.com/office/drawing/2014/main" id="{EAD51191-3E7B-031C-517A-EA732C8DC6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590800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Processes and tools</a:t>
            </a:r>
            <a:endParaRPr lang="en-GB" altLang="en-US" sz="2000"/>
          </a:p>
        </p:txBody>
      </p:sp>
      <p:sp>
        <p:nvSpPr>
          <p:cNvPr id="64517" name="Rectangle 5">
            <a:extLst>
              <a:ext uri="{FF2B5EF4-FFF2-40B4-BE49-F238E27FC236}">
                <a16:creationId xmlns:a16="http://schemas.microsoft.com/office/drawing/2014/main" id="{D69E344C-DB64-A8E4-406F-1D08E25A8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3429000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Comprehensive </a:t>
            </a:r>
            <a:br>
              <a:rPr lang="fi-FI" altLang="en-US" sz="2000"/>
            </a:br>
            <a:r>
              <a:rPr lang="fi-FI" altLang="en-US" sz="2000"/>
              <a:t>documentation</a:t>
            </a:r>
            <a:endParaRPr lang="en-GB" altLang="en-US" sz="2000"/>
          </a:p>
        </p:txBody>
      </p:sp>
      <p:sp>
        <p:nvSpPr>
          <p:cNvPr id="64518" name="Rectangle 6">
            <a:extLst>
              <a:ext uri="{FF2B5EF4-FFF2-40B4-BE49-F238E27FC236}">
                <a16:creationId xmlns:a16="http://schemas.microsoft.com/office/drawing/2014/main" id="{41B11C1B-8BBE-6A47-B242-1F50318AFC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5105400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Following a plan</a:t>
            </a:r>
            <a:endParaRPr lang="en-GB" altLang="en-US" sz="2000"/>
          </a:p>
        </p:txBody>
      </p:sp>
      <p:sp>
        <p:nvSpPr>
          <p:cNvPr id="64519" name="Rectangle 7">
            <a:extLst>
              <a:ext uri="{FF2B5EF4-FFF2-40B4-BE49-F238E27FC236}">
                <a16:creationId xmlns:a16="http://schemas.microsoft.com/office/drawing/2014/main" id="{A7D8B0B8-040D-9E49-2B57-F6CD1FE91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2590800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Individuals and interactions</a:t>
            </a:r>
            <a:endParaRPr lang="en-GB" altLang="en-US" sz="2000"/>
          </a:p>
        </p:txBody>
      </p:sp>
      <p:sp>
        <p:nvSpPr>
          <p:cNvPr id="64520" name="Rectangle 8">
            <a:extLst>
              <a:ext uri="{FF2B5EF4-FFF2-40B4-BE49-F238E27FC236}">
                <a16:creationId xmlns:a16="http://schemas.microsoft.com/office/drawing/2014/main" id="{157CD769-4D02-707A-95A3-EABC70266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3429000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Working software</a:t>
            </a:r>
            <a:endParaRPr lang="en-GB" altLang="en-US" sz="2000"/>
          </a:p>
        </p:txBody>
      </p:sp>
      <p:sp>
        <p:nvSpPr>
          <p:cNvPr id="64521" name="Rectangle 9">
            <a:extLst>
              <a:ext uri="{FF2B5EF4-FFF2-40B4-BE49-F238E27FC236}">
                <a16:creationId xmlns:a16="http://schemas.microsoft.com/office/drawing/2014/main" id="{13014F7B-6323-2269-42A3-678FA4CDC3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4267200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Customer collaboration</a:t>
            </a:r>
            <a:endParaRPr lang="en-GB" altLang="en-US" sz="2000"/>
          </a:p>
        </p:txBody>
      </p:sp>
      <p:sp>
        <p:nvSpPr>
          <p:cNvPr id="64522" name="Rectangle 10">
            <a:extLst>
              <a:ext uri="{FF2B5EF4-FFF2-40B4-BE49-F238E27FC236}">
                <a16:creationId xmlns:a16="http://schemas.microsoft.com/office/drawing/2014/main" id="{88A75FC0-469F-1B62-CB4C-BAC9FFCC06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209800"/>
            <a:ext cx="2971800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sz="2000" b="1"/>
              <a:t>Plan-driven Values</a:t>
            </a:r>
            <a:endParaRPr lang="en-GB" altLang="en-US" sz="2000" b="1"/>
          </a:p>
        </p:txBody>
      </p:sp>
      <p:sp>
        <p:nvSpPr>
          <p:cNvPr id="64523" name="Rectangle 11">
            <a:extLst>
              <a:ext uri="{FF2B5EF4-FFF2-40B4-BE49-F238E27FC236}">
                <a16:creationId xmlns:a16="http://schemas.microsoft.com/office/drawing/2014/main" id="{AA968BC4-7136-57FF-CFF4-264AD3202A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2209800"/>
            <a:ext cx="2971800" cy="3048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sz="2000" b="1"/>
              <a:t>Agile Values</a:t>
            </a:r>
            <a:endParaRPr lang="en-GB" altLang="en-US" sz="2000" b="1"/>
          </a:p>
        </p:txBody>
      </p:sp>
      <p:sp>
        <p:nvSpPr>
          <p:cNvPr id="64524" name="Rectangle 12">
            <a:extLst>
              <a:ext uri="{FF2B5EF4-FFF2-40B4-BE49-F238E27FC236}">
                <a16:creationId xmlns:a16="http://schemas.microsoft.com/office/drawing/2014/main" id="{3A9C13B3-96BA-0589-AFC3-6932F63F4A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4267200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sz="2000"/>
              <a:t>Contract negotiation</a:t>
            </a:r>
            <a:endParaRPr lang="en-GB" altLang="en-US" sz="2000"/>
          </a:p>
        </p:txBody>
      </p:sp>
      <p:sp>
        <p:nvSpPr>
          <p:cNvPr id="64525" name="Rectangle 13">
            <a:extLst>
              <a:ext uri="{FF2B5EF4-FFF2-40B4-BE49-F238E27FC236}">
                <a16:creationId xmlns:a16="http://schemas.microsoft.com/office/drawing/2014/main" id="{8E065311-9D82-A49A-9877-809E669B8F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5105400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Responding to change</a:t>
            </a:r>
            <a:endParaRPr lang="en-GB" altLang="en-US"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5A3B724-C367-B2C6-679A-568C26CCB4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Plan-Driven vs. Agile Methods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18167A2D-6322-62FE-5B84-F5385983CA3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C0A034D2-8735-D1E4-0523-F2A82377FF96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989806" y="1408386"/>
            <a:ext cx="3811588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000" b="1" dirty="0"/>
              <a:t>Plan-driven</a:t>
            </a:r>
          </a:p>
          <a:p>
            <a:r>
              <a:rPr lang="en-US" altLang="en-US" sz="2000" dirty="0"/>
              <a:t>Well-understood, repeatable processes</a:t>
            </a:r>
          </a:p>
          <a:p>
            <a:r>
              <a:rPr lang="en-US" altLang="en-US" sz="2000" dirty="0"/>
              <a:t>Plan as the center of the project</a:t>
            </a:r>
          </a:p>
          <a:p>
            <a:r>
              <a:rPr lang="en-US" altLang="en-US" sz="2000" dirty="0"/>
              <a:t>Plan is made to achieve goals (requirements) </a:t>
            </a:r>
          </a:p>
          <a:p>
            <a:r>
              <a:rPr lang="en-US" altLang="en-US" sz="2000" dirty="0"/>
              <a:t>Follow-up on:</a:t>
            </a:r>
          </a:p>
          <a:p>
            <a:pPr lvl="1"/>
            <a:r>
              <a:rPr lang="en-US" altLang="en-US" sz="1800" dirty="0"/>
              <a:t>Progress</a:t>
            </a:r>
          </a:p>
          <a:p>
            <a:pPr lvl="1"/>
            <a:r>
              <a:rPr lang="en-US" altLang="en-US" sz="1800" dirty="0"/>
              <a:t>Deviations from planned</a:t>
            </a:r>
          </a:p>
          <a:p>
            <a:r>
              <a:rPr lang="en-US" altLang="en-US" sz="2000" dirty="0"/>
              <a:t>Corrective actions brings one back to the planned state</a:t>
            </a:r>
          </a:p>
        </p:txBody>
      </p:sp>
      <p:sp>
        <p:nvSpPr>
          <p:cNvPr id="65540" name="Rectangle 4">
            <a:extLst>
              <a:ext uri="{FF2B5EF4-FFF2-40B4-BE49-F238E27FC236}">
                <a16:creationId xmlns:a16="http://schemas.microsoft.com/office/drawing/2014/main" id="{63C8DCAA-B14B-AD93-9F0D-D4511965EC18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038193" y="1408386"/>
            <a:ext cx="3811587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000" b="1" dirty="0"/>
              <a:t>Agile</a:t>
            </a:r>
          </a:p>
          <a:p>
            <a:r>
              <a:rPr lang="en-US" altLang="en-US" sz="2000" dirty="0"/>
              <a:t>Complex and unanticipated processes</a:t>
            </a:r>
          </a:p>
          <a:p>
            <a:r>
              <a:rPr lang="en-US" altLang="en-US" sz="2000" dirty="0"/>
              <a:t>Results as the center of the project</a:t>
            </a:r>
          </a:p>
          <a:p>
            <a:r>
              <a:rPr lang="en-US" altLang="en-US" sz="2000" dirty="0"/>
              <a:t>Changes can’t and shouldn’t be avoided. </a:t>
            </a:r>
          </a:p>
          <a:p>
            <a:r>
              <a:rPr lang="en-US" altLang="en-US" sz="2000" dirty="0"/>
              <a:t>Nature of software development includes continuous learning. </a:t>
            </a:r>
          </a:p>
          <a:p>
            <a:pPr lvl="1"/>
            <a:r>
              <a:rPr lang="en-US" altLang="en-US" sz="1800" dirty="0"/>
              <a:t>Learning changes the plan</a:t>
            </a:r>
          </a:p>
          <a:p>
            <a:endParaRPr lang="en-US" altLang="en-US" sz="2000" dirty="0"/>
          </a:p>
          <a:p>
            <a:endParaRPr lang="en-US" altLang="en-US" sz="3200" dirty="0"/>
          </a:p>
        </p:txBody>
      </p:sp>
      <p:sp>
        <p:nvSpPr>
          <p:cNvPr id="65541" name="Rectangle 5">
            <a:extLst>
              <a:ext uri="{FF2B5EF4-FFF2-40B4-BE49-F238E27FC236}">
                <a16:creationId xmlns:a16="http://schemas.microsoft.com/office/drawing/2014/main" id="{51C5611B-1BCF-98FB-D8F4-0860EA4750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5407573"/>
            <a:ext cx="6400800" cy="685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anchor="ctr"/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None/>
            </a:pPr>
            <a:r>
              <a:rPr lang="fi-FI" altLang="en-US" sz="2000"/>
              <a:t>Often compared </a:t>
            </a:r>
            <a:r>
              <a:rPr lang="fi-FI" altLang="en-US" sz="2000" i="1"/>
              <a:t>heavy</a:t>
            </a:r>
            <a:r>
              <a:rPr lang="fi-FI" altLang="en-US" sz="2000"/>
              <a:t> vs. </a:t>
            </a:r>
            <a:r>
              <a:rPr lang="fi-FI" altLang="en-US" sz="2000" i="1"/>
              <a:t>light</a:t>
            </a:r>
            <a:r>
              <a:rPr lang="fi-FI" altLang="en-US" sz="2000"/>
              <a:t> and </a:t>
            </a:r>
            <a:r>
              <a:rPr lang="fi-FI" altLang="en-US" sz="2000" i="1"/>
              <a:t>formal</a:t>
            </a:r>
            <a:r>
              <a:rPr lang="fi-FI" altLang="en-US" sz="2000"/>
              <a:t> vs. </a:t>
            </a:r>
            <a:r>
              <a:rPr lang="fi-FI" altLang="en-US" sz="2000" i="1"/>
              <a:t>informal</a:t>
            </a:r>
            <a:r>
              <a:rPr lang="fi-FI" altLang="en-US" sz="2000"/>
              <a:t> – these miss the main difference!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4C7BB03A-5ACF-A2B8-C818-4437EC2DBC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Plan-Driven vs. Agile - Rationale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75049A17-65EF-736A-7BA6-BCB9E317684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67587" name="Text Box 3">
            <a:extLst>
              <a:ext uri="{FF2B5EF4-FFF2-40B4-BE49-F238E27FC236}">
                <a16:creationId xmlns:a16="http://schemas.microsoft.com/office/drawing/2014/main" id="{2F7F2F4B-0A6F-1D61-6BC2-57F9F7B7F2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2310526"/>
            <a:ext cx="1981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i-FI" altLang="en-US" sz="2000"/>
              <a:t>A - Start</a:t>
            </a:r>
            <a:endParaRPr lang="en-GB" altLang="en-US" sz="2000"/>
          </a:p>
        </p:txBody>
      </p:sp>
      <p:sp>
        <p:nvSpPr>
          <p:cNvPr id="67588" name="Text Box 4">
            <a:extLst>
              <a:ext uri="{FF2B5EF4-FFF2-40B4-BE49-F238E27FC236}">
                <a16:creationId xmlns:a16="http://schemas.microsoft.com/office/drawing/2014/main" id="{04F865E4-F460-5891-BDF5-DE9BBD94B4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0" y="2294651"/>
            <a:ext cx="2514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i-FI" altLang="en-US" sz="2000"/>
              <a:t>B – Planned Result</a:t>
            </a:r>
            <a:endParaRPr lang="en-GB" altLang="en-US" sz="2000"/>
          </a:p>
        </p:txBody>
      </p:sp>
      <p:sp>
        <p:nvSpPr>
          <p:cNvPr id="67589" name="Text Box 5">
            <a:extLst>
              <a:ext uri="{FF2B5EF4-FFF2-40B4-BE49-F238E27FC236}">
                <a16:creationId xmlns:a16="http://schemas.microsoft.com/office/drawing/2014/main" id="{CE86629F-4C53-8367-CC74-FDF9ED94C9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7200" y="5114051"/>
            <a:ext cx="2438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i-FI" altLang="en-US" sz="2000"/>
              <a:t>C – Desired Result</a:t>
            </a:r>
            <a:endParaRPr lang="en-GB" altLang="en-US" sz="2000"/>
          </a:p>
        </p:txBody>
      </p:sp>
      <p:sp>
        <p:nvSpPr>
          <p:cNvPr id="67590" name="Text Box 6">
            <a:extLst>
              <a:ext uri="{FF2B5EF4-FFF2-40B4-BE49-F238E27FC236}">
                <a16:creationId xmlns:a16="http://schemas.microsoft.com/office/drawing/2014/main" id="{7D1F1A45-DB13-71FB-EC9A-FF7676A72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25126"/>
            <a:ext cx="342900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i-FI" altLang="en-US"/>
              <a:t>In an extreme environment, following a plan produced the product you intended, not the product you needed. </a:t>
            </a:r>
            <a:endParaRPr lang="en-GB" altLang="en-US"/>
          </a:p>
        </p:txBody>
      </p:sp>
      <p:sp>
        <p:nvSpPr>
          <p:cNvPr id="67591" name="Line 7">
            <a:extLst>
              <a:ext uri="{FF2B5EF4-FFF2-40B4-BE49-F238E27FC236}">
                <a16:creationId xmlns:a16="http://schemas.microsoft.com/office/drawing/2014/main" id="{A3E6A3E2-4498-A2E5-134E-DD2791762EB3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920125"/>
            <a:ext cx="6172200" cy="0"/>
          </a:xfrm>
          <a:prstGeom prst="line">
            <a:avLst/>
          </a:prstGeom>
          <a:noFill/>
          <a:ln w="38100">
            <a:solidFill>
              <a:srgbClr val="FF0000"/>
            </a:solidFill>
            <a:prstDash val="dash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67592" name="Oval 8">
            <a:extLst>
              <a:ext uri="{FF2B5EF4-FFF2-40B4-BE49-F238E27FC236}">
                <a16:creationId xmlns:a16="http://schemas.microsoft.com/office/drawing/2014/main" id="{A2EE167E-4288-4B4C-EFE0-875ADE488D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2767725"/>
            <a:ext cx="228600" cy="2286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7593" name="Oval 9">
            <a:extLst>
              <a:ext uri="{FF2B5EF4-FFF2-40B4-BE49-F238E27FC236}">
                <a16:creationId xmlns:a16="http://schemas.microsoft.com/office/drawing/2014/main" id="{AE599762-8E76-00AA-2958-41A8D66170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0" y="2767725"/>
            <a:ext cx="228600" cy="2286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7594" name="Group 10">
            <a:extLst>
              <a:ext uri="{FF2B5EF4-FFF2-40B4-BE49-F238E27FC236}">
                <a16:creationId xmlns:a16="http://schemas.microsoft.com/office/drawing/2014/main" id="{44DFF27B-52E1-28B2-2E82-534FD5E52434}"/>
              </a:ext>
            </a:extLst>
          </p:cNvPr>
          <p:cNvGrpSpPr>
            <a:grpSpLocks/>
          </p:cNvGrpSpPr>
          <p:nvPr/>
        </p:nvGrpSpPr>
        <p:grpSpPr bwMode="auto">
          <a:xfrm>
            <a:off x="3124200" y="2066050"/>
            <a:ext cx="6019800" cy="2438400"/>
            <a:chOff x="672" y="1248"/>
            <a:chExt cx="3792" cy="1536"/>
          </a:xfrm>
        </p:grpSpPr>
        <p:sp>
          <p:nvSpPr>
            <p:cNvPr id="67595" name="Line 11">
              <a:extLst>
                <a:ext uri="{FF2B5EF4-FFF2-40B4-BE49-F238E27FC236}">
                  <a16:creationId xmlns:a16="http://schemas.microsoft.com/office/drawing/2014/main" id="{41F1EFBA-B58F-A5C2-B061-2262756111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2" y="1248"/>
              <a:ext cx="720" cy="480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596" name="Line 12">
              <a:extLst>
                <a:ext uri="{FF2B5EF4-FFF2-40B4-BE49-F238E27FC236}">
                  <a16:creationId xmlns:a16="http://schemas.microsoft.com/office/drawing/2014/main" id="{C2E3E997-5474-1BCB-51F9-3EE6246E7E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1248"/>
              <a:ext cx="816" cy="864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597" name="Line 13">
              <a:extLst>
                <a:ext uri="{FF2B5EF4-FFF2-40B4-BE49-F238E27FC236}">
                  <a16:creationId xmlns:a16="http://schemas.microsoft.com/office/drawing/2014/main" id="{75CB3997-9F2A-BA22-CBFE-4674DD1FE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8" y="1488"/>
              <a:ext cx="528" cy="624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598" name="Line 14">
              <a:extLst>
                <a:ext uri="{FF2B5EF4-FFF2-40B4-BE49-F238E27FC236}">
                  <a16:creationId xmlns:a16="http://schemas.microsoft.com/office/drawing/2014/main" id="{BE5E041C-BFDA-D6B6-F145-451747EC1D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6" y="1488"/>
              <a:ext cx="480" cy="1296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599" name="Line 15">
              <a:extLst>
                <a:ext uri="{FF2B5EF4-FFF2-40B4-BE49-F238E27FC236}">
                  <a16:creationId xmlns:a16="http://schemas.microsoft.com/office/drawing/2014/main" id="{2E4C6D80-C0DC-3896-5260-094FCE011C8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16" y="1680"/>
              <a:ext cx="816" cy="1104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600" name="Line 16">
              <a:extLst>
                <a:ext uri="{FF2B5EF4-FFF2-40B4-BE49-F238E27FC236}">
                  <a16:creationId xmlns:a16="http://schemas.microsoft.com/office/drawing/2014/main" id="{E752F555-0FC5-9478-45A5-F23E308AE02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2" y="1680"/>
              <a:ext cx="432" cy="96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</p:grpSp>
      <p:sp>
        <p:nvSpPr>
          <p:cNvPr id="67601" name="Freeform 17">
            <a:extLst>
              <a:ext uri="{FF2B5EF4-FFF2-40B4-BE49-F238E27FC236}">
                <a16:creationId xmlns:a16="http://schemas.microsoft.com/office/drawing/2014/main" id="{996EE05B-102E-99FD-6F95-0F6EFF8F78D0}"/>
              </a:ext>
            </a:extLst>
          </p:cNvPr>
          <p:cNvSpPr>
            <a:spLocks/>
          </p:cNvSpPr>
          <p:nvPr/>
        </p:nvSpPr>
        <p:spPr bwMode="auto">
          <a:xfrm>
            <a:off x="2994025" y="3004263"/>
            <a:ext cx="6286500" cy="2989262"/>
          </a:xfrm>
          <a:custGeom>
            <a:avLst/>
            <a:gdLst>
              <a:gd name="T0" fmla="*/ 30 w 3960"/>
              <a:gd name="T1" fmla="*/ 305 h 1883"/>
              <a:gd name="T2" fmla="*/ 180 w 3960"/>
              <a:gd name="T3" fmla="*/ 397 h 1883"/>
              <a:gd name="T4" fmla="*/ 344 w 3960"/>
              <a:gd name="T5" fmla="*/ 378 h 1883"/>
              <a:gd name="T6" fmla="*/ 494 w 3960"/>
              <a:gd name="T7" fmla="*/ 373 h 1883"/>
              <a:gd name="T8" fmla="*/ 509 w 3960"/>
              <a:gd name="T9" fmla="*/ 702 h 1883"/>
              <a:gd name="T10" fmla="*/ 673 w 3960"/>
              <a:gd name="T11" fmla="*/ 915 h 1883"/>
              <a:gd name="T12" fmla="*/ 765 w 3960"/>
              <a:gd name="T13" fmla="*/ 973 h 1883"/>
              <a:gd name="T14" fmla="*/ 819 w 3960"/>
              <a:gd name="T15" fmla="*/ 1022 h 1883"/>
              <a:gd name="T16" fmla="*/ 915 w 3960"/>
              <a:gd name="T17" fmla="*/ 1046 h 1883"/>
              <a:gd name="T18" fmla="*/ 1022 w 3960"/>
              <a:gd name="T19" fmla="*/ 978 h 1883"/>
              <a:gd name="T20" fmla="*/ 1090 w 3960"/>
              <a:gd name="T21" fmla="*/ 891 h 1883"/>
              <a:gd name="T22" fmla="*/ 1080 w 3960"/>
              <a:gd name="T23" fmla="*/ 591 h 1883"/>
              <a:gd name="T24" fmla="*/ 1123 w 3960"/>
              <a:gd name="T25" fmla="*/ 518 h 1883"/>
              <a:gd name="T26" fmla="*/ 1448 w 3960"/>
              <a:gd name="T27" fmla="*/ 542 h 1883"/>
              <a:gd name="T28" fmla="*/ 1554 w 3960"/>
              <a:gd name="T29" fmla="*/ 712 h 1883"/>
              <a:gd name="T30" fmla="*/ 1569 w 3960"/>
              <a:gd name="T31" fmla="*/ 964 h 1883"/>
              <a:gd name="T32" fmla="*/ 1612 w 3960"/>
              <a:gd name="T33" fmla="*/ 1026 h 1883"/>
              <a:gd name="T34" fmla="*/ 1724 w 3960"/>
              <a:gd name="T35" fmla="*/ 1065 h 1883"/>
              <a:gd name="T36" fmla="*/ 1801 w 3960"/>
              <a:gd name="T37" fmla="*/ 1114 h 1883"/>
              <a:gd name="T38" fmla="*/ 1903 w 3960"/>
              <a:gd name="T39" fmla="*/ 1147 h 1883"/>
              <a:gd name="T40" fmla="*/ 2029 w 3960"/>
              <a:gd name="T41" fmla="*/ 1225 h 1883"/>
              <a:gd name="T42" fmla="*/ 2101 w 3960"/>
              <a:gd name="T43" fmla="*/ 935 h 1883"/>
              <a:gd name="T44" fmla="*/ 2174 w 3960"/>
              <a:gd name="T45" fmla="*/ 789 h 1883"/>
              <a:gd name="T46" fmla="*/ 2300 w 3960"/>
              <a:gd name="T47" fmla="*/ 659 h 1883"/>
              <a:gd name="T48" fmla="*/ 2464 w 3960"/>
              <a:gd name="T49" fmla="*/ 625 h 1883"/>
              <a:gd name="T50" fmla="*/ 2590 w 3960"/>
              <a:gd name="T51" fmla="*/ 538 h 1883"/>
              <a:gd name="T52" fmla="*/ 2726 w 3960"/>
              <a:gd name="T53" fmla="*/ 528 h 1883"/>
              <a:gd name="T54" fmla="*/ 2789 w 3960"/>
              <a:gd name="T55" fmla="*/ 634 h 1883"/>
              <a:gd name="T56" fmla="*/ 2890 w 3960"/>
              <a:gd name="T57" fmla="*/ 659 h 1883"/>
              <a:gd name="T58" fmla="*/ 2866 w 3960"/>
              <a:gd name="T59" fmla="*/ 915 h 1883"/>
              <a:gd name="T60" fmla="*/ 2856 w 3960"/>
              <a:gd name="T61" fmla="*/ 1118 h 1883"/>
              <a:gd name="T62" fmla="*/ 2934 w 3960"/>
              <a:gd name="T63" fmla="*/ 1273 h 1883"/>
              <a:gd name="T64" fmla="*/ 2919 w 3960"/>
              <a:gd name="T65" fmla="*/ 1341 h 1883"/>
              <a:gd name="T66" fmla="*/ 3011 w 3960"/>
              <a:gd name="T67" fmla="*/ 1438 h 1883"/>
              <a:gd name="T68" fmla="*/ 3060 w 3960"/>
              <a:gd name="T69" fmla="*/ 1593 h 1883"/>
              <a:gd name="T70" fmla="*/ 3152 w 3960"/>
              <a:gd name="T71" fmla="*/ 1675 h 1883"/>
              <a:gd name="T72" fmla="*/ 3224 w 3960"/>
              <a:gd name="T73" fmla="*/ 1801 h 1883"/>
              <a:gd name="T74" fmla="*/ 3423 w 3960"/>
              <a:gd name="T75" fmla="*/ 1728 h 1883"/>
              <a:gd name="T76" fmla="*/ 3495 w 3960"/>
              <a:gd name="T77" fmla="*/ 1806 h 1883"/>
              <a:gd name="T78" fmla="*/ 3631 w 3960"/>
              <a:gd name="T79" fmla="*/ 1883 h 1883"/>
              <a:gd name="T80" fmla="*/ 3761 w 3960"/>
              <a:gd name="T81" fmla="*/ 1806 h 1883"/>
              <a:gd name="T82" fmla="*/ 3921 w 3960"/>
              <a:gd name="T83" fmla="*/ 1719 h 1883"/>
              <a:gd name="T84" fmla="*/ 3960 w 3960"/>
              <a:gd name="T85" fmla="*/ 1709 h 18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960" h="1883">
                <a:moveTo>
                  <a:pt x="30" y="0"/>
                </a:moveTo>
                <a:cubicBezTo>
                  <a:pt x="26" y="90"/>
                  <a:pt x="0" y="220"/>
                  <a:pt x="30" y="305"/>
                </a:cubicBezTo>
                <a:cubicBezTo>
                  <a:pt x="40" y="332"/>
                  <a:pt x="59" y="333"/>
                  <a:pt x="78" y="349"/>
                </a:cubicBezTo>
                <a:cubicBezTo>
                  <a:pt x="115" y="379"/>
                  <a:pt x="133" y="389"/>
                  <a:pt x="180" y="397"/>
                </a:cubicBezTo>
                <a:cubicBezTo>
                  <a:pt x="222" y="395"/>
                  <a:pt x="263" y="395"/>
                  <a:pt x="305" y="392"/>
                </a:cubicBezTo>
                <a:cubicBezTo>
                  <a:pt x="337" y="390"/>
                  <a:pt x="313" y="388"/>
                  <a:pt x="344" y="378"/>
                </a:cubicBezTo>
                <a:cubicBezTo>
                  <a:pt x="359" y="373"/>
                  <a:pt x="414" y="369"/>
                  <a:pt x="422" y="368"/>
                </a:cubicBezTo>
                <a:cubicBezTo>
                  <a:pt x="446" y="370"/>
                  <a:pt x="472" y="364"/>
                  <a:pt x="494" y="373"/>
                </a:cubicBezTo>
                <a:cubicBezTo>
                  <a:pt x="503" y="377"/>
                  <a:pt x="504" y="402"/>
                  <a:pt x="504" y="402"/>
                </a:cubicBezTo>
                <a:cubicBezTo>
                  <a:pt x="506" y="502"/>
                  <a:pt x="506" y="602"/>
                  <a:pt x="509" y="702"/>
                </a:cubicBezTo>
                <a:cubicBezTo>
                  <a:pt x="510" y="744"/>
                  <a:pt x="539" y="866"/>
                  <a:pt x="586" y="876"/>
                </a:cubicBezTo>
                <a:cubicBezTo>
                  <a:pt x="613" y="894"/>
                  <a:pt x="642" y="904"/>
                  <a:pt x="673" y="915"/>
                </a:cubicBezTo>
                <a:cubicBezTo>
                  <a:pt x="692" y="921"/>
                  <a:pt x="703" y="934"/>
                  <a:pt x="722" y="939"/>
                </a:cubicBezTo>
                <a:cubicBezTo>
                  <a:pt x="744" y="963"/>
                  <a:pt x="730" y="950"/>
                  <a:pt x="765" y="973"/>
                </a:cubicBezTo>
                <a:cubicBezTo>
                  <a:pt x="770" y="976"/>
                  <a:pt x="780" y="983"/>
                  <a:pt x="780" y="983"/>
                </a:cubicBezTo>
                <a:cubicBezTo>
                  <a:pt x="791" y="1000"/>
                  <a:pt x="802" y="1011"/>
                  <a:pt x="819" y="1022"/>
                </a:cubicBezTo>
                <a:cubicBezTo>
                  <a:pt x="830" y="1039"/>
                  <a:pt x="839" y="1044"/>
                  <a:pt x="857" y="1051"/>
                </a:cubicBezTo>
                <a:cubicBezTo>
                  <a:pt x="876" y="1049"/>
                  <a:pt x="896" y="1051"/>
                  <a:pt x="915" y="1046"/>
                </a:cubicBezTo>
                <a:cubicBezTo>
                  <a:pt x="959" y="1033"/>
                  <a:pt x="932" y="1030"/>
                  <a:pt x="954" y="1012"/>
                </a:cubicBezTo>
                <a:cubicBezTo>
                  <a:pt x="976" y="994"/>
                  <a:pt x="997" y="989"/>
                  <a:pt x="1022" y="978"/>
                </a:cubicBezTo>
                <a:cubicBezTo>
                  <a:pt x="1031" y="969"/>
                  <a:pt x="1043" y="963"/>
                  <a:pt x="1051" y="954"/>
                </a:cubicBezTo>
                <a:cubicBezTo>
                  <a:pt x="1067" y="935"/>
                  <a:pt x="1076" y="911"/>
                  <a:pt x="1090" y="891"/>
                </a:cubicBezTo>
                <a:cubicBezTo>
                  <a:pt x="1095" y="872"/>
                  <a:pt x="1108" y="866"/>
                  <a:pt x="1114" y="847"/>
                </a:cubicBezTo>
                <a:cubicBezTo>
                  <a:pt x="1128" y="756"/>
                  <a:pt x="1134" y="667"/>
                  <a:pt x="1080" y="591"/>
                </a:cubicBezTo>
                <a:cubicBezTo>
                  <a:pt x="1082" y="578"/>
                  <a:pt x="1082" y="565"/>
                  <a:pt x="1085" y="552"/>
                </a:cubicBezTo>
                <a:cubicBezTo>
                  <a:pt x="1089" y="536"/>
                  <a:pt x="1113" y="525"/>
                  <a:pt x="1123" y="518"/>
                </a:cubicBezTo>
                <a:cubicBezTo>
                  <a:pt x="1173" y="484"/>
                  <a:pt x="1217" y="472"/>
                  <a:pt x="1278" y="465"/>
                </a:cubicBezTo>
                <a:cubicBezTo>
                  <a:pt x="1373" y="471"/>
                  <a:pt x="1395" y="468"/>
                  <a:pt x="1448" y="542"/>
                </a:cubicBezTo>
                <a:cubicBezTo>
                  <a:pt x="1461" y="582"/>
                  <a:pt x="1495" y="627"/>
                  <a:pt x="1525" y="659"/>
                </a:cubicBezTo>
                <a:cubicBezTo>
                  <a:pt x="1532" y="679"/>
                  <a:pt x="1542" y="695"/>
                  <a:pt x="1554" y="712"/>
                </a:cubicBezTo>
                <a:cubicBezTo>
                  <a:pt x="1557" y="723"/>
                  <a:pt x="1563" y="734"/>
                  <a:pt x="1564" y="746"/>
                </a:cubicBezTo>
                <a:cubicBezTo>
                  <a:pt x="1567" y="819"/>
                  <a:pt x="1566" y="891"/>
                  <a:pt x="1569" y="964"/>
                </a:cubicBezTo>
                <a:cubicBezTo>
                  <a:pt x="1569" y="971"/>
                  <a:pt x="1578" y="1002"/>
                  <a:pt x="1583" y="1007"/>
                </a:cubicBezTo>
                <a:cubicBezTo>
                  <a:pt x="1591" y="1015"/>
                  <a:pt x="1604" y="1018"/>
                  <a:pt x="1612" y="1026"/>
                </a:cubicBezTo>
                <a:cubicBezTo>
                  <a:pt x="1616" y="1030"/>
                  <a:pt x="1633" y="1049"/>
                  <a:pt x="1641" y="1051"/>
                </a:cubicBezTo>
                <a:cubicBezTo>
                  <a:pt x="1667" y="1058"/>
                  <a:pt x="1697" y="1058"/>
                  <a:pt x="1724" y="1065"/>
                </a:cubicBezTo>
                <a:cubicBezTo>
                  <a:pt x="1755" y="1087"/>
                  <a:pt x="1719" y="1064"/>
                  <a:pt x="1758" y="1080"/>
                </a:cubicBezTo>
                <a:cubicBezTo>
                  <a:pt x="1775" y="1087"/>
                  <a:pt x="1786" y="1104"/>
                  <a:pt x="1801" y="1114"/>
                </a:cubicBezTo>
                <a:cubicBezTo>
                  <a:pt x="1816" y="1156"/>
                  <a:pt x="1797" y="1115"/>
                  <a:pt x="1888" y="1133"/>
                </a:cubicBezTo>
                <a:cubicBezTo>
                  <a:pt x="1895" y="1134"/>
                  <a:pt x="1898" y="1142"/>
                  <a:pt x="1903" y="1147"/>
                </a:cubicBezTo>
                <a:cubicBezTo>
                  <a:pt x="1936" y="1180"/>
                  <a:pt x="1942" y="1218"/>
                  <a:pt x="1966" y="1254"/>
                </a:cubicBezTo>
                <a:cubicBezTo>
                  <a:pt x="2021" y="1247"/>
                  <a:pt x="1993" y="1249"/>
                  <a:pt x="2029" y="1225"/>
                </a:cubicBezTo>
                <a:cubicBezTo>
                  <a:pt x="2059" y="1176"/>
                  <a:pt x="2053" y="1078"/>
                  <a:pt x="2067" y="1017"/>
                </a:cubicBezTo>
                <a:cubicBezTo>
                  <a:pt x="2074" y="986"/>
                  <a:pt x="2088" y="963"/>
                  <a:pt x="2101" y="935"/>
                </a:cubicBezTo>
                <a:cubicBezTo>
                  <a:pt x="2119" y="898"/>
                  <a:pt x="2126" y="849"/>
                  <a:pt x="2150" y="814"/>
                </a:cubicBezTo>
                <a:cubicBezTo>
                  <a:pt x="2157" y="805"/>
                  <a:pt x="2167" y="798"/>
                  <a:pt x="2174" y="789"/>
                </a:cubicBezTo>
                <a:cubicBezTo>
                  <a:pt x="2191" y="767"/>
                  <a:pt x="2232" y="681"/>
                  <a:pt x="2251" y="668"/>
                </a:cubicBezTo>
                <a:cubicBezTo>
                  <a:pt x="2257" y="664"/>
                  <a:pt x="2298" y="659"/>
                  <a:pt x="2300" y="659"/>
                </a:cubicBezTo>
                <a:cubicBezTo>
                  <a:pt x="2348" y="642"/>
                  <a:pt x="2276" y="666"/>
                  <a:pt x="2406" y="644"/>
                </a:cubicBezTo>
                <a:cubicBezTo>
                  <a:pt x="2426" y="641"/>
                  <a:pt x="2464" y="625"/>
                  <a:pt x="2464" y="625"/>
                </a:cubicBezTo>
                <a:cubicBezTo>
                  <a:pt x="2482" y="613"/>
                  <a:pt x="2541" y="582"/>
                  <a:pt x="2556" y="567"/>
                </a:cubicBezTo>
                <a:cubicBezTo>
                  <a:pt x="2568" y="555"/>
                  <a:pt x="2575" y="545"/>
                  <a:pt x="2590" y="538"/>
                </a:cubicBezTo>
                <a:cubicBezTo>
                  <a:pt x="2612" y="527"/>
                  <a:pt x="2640" y="526"/>
                  <a:pt x="2663" y="523"/>
                </a:cubicBezTo>
                <a:cubicBezTo>
                  <a:pt x="2684" y="525"/>
                  <a:pt x="2706" y="523"/>
                  <a:pt x="2726" y="528"/>
                </a:cubicBezTo>
                <a:cubicBezTo>
                  <a:pt x="2738" y="531"/>
                  <a:pt x="2753" y="559"/>
                  <a:pt x="2764" y="567"/>
                </a:cubicBezTo>
                <a:cubicBezTo>
                  <a:pt x="2772" y="589"/>
                  <a:pt x="2779" y="613"/>
                  <a:pt x="2789" y="634"/>
                </a:cubicBezTo>
                <a:cubicBezTo>
                  <a:pt x="2792" y="639"/>
                  <a:pt x="2792" y="648"/>
                  <a:pt x="2798" y="649"/>
                </a:cubicBezTo>
                <a:cubicBezTo>
                  <a:pt x="2828" y="656"/>
                  <a:pt x="2859" y="655"/>
                  <a:pt x="2890" y="659"/>
                </a:cubicBezTo>
                <a:cubicBezTo>
                  <a:pt x="2908" y="661"/>
                  <a:pt x="2943" y="673"/>
                  <a:pt x="2943" y="673"/>
                </a:cubicBezTo>
                <a:cubicBezTo>
                  <a:pt x="2934" y="774"/>
                  <a:pt x="2923" y="835"/>
                  <a:pt x="2866" y="915"/>
                </a:cubicBezTo>
                <a:cubicBezTo>
                  <a:pt x="2855" y="948"/>
                  <a:pt x="2839" y="977"/>
                  <a:pt x="2832" y="1012"/>
                </a:cubicBezTo>
                <a:cubicBezTo>
                  <a:pt x="2835" y="1054"/>
                  <a:pt x="2821" y="1095"/>
                  <a:pt x="2856" y="1118"/>
                </a:cubicBezTo>
                <a:cubicBezTo>
                  <a:pt x="2870" y="1138"/>
                  <a:pt x="2879" y="1160"/>
                  <a:pt x="2895" y="1177"/>
                </a:cubicBezTo>
                <a:cubicBezTo>
                  <a:pt x="2907" y="1210"/>
                  <a:pt x="2925" y="1238"/>
                  <a:pt x="2934" y="1273"/>
                </a:cubicBezTo>
                <a:cubicBezTo>
                  <a:pt x="2932" y="1286"/>
                  <a:pt x="2932" y="1299"/>
                  <a:pt x="2929" y="1312"/>
                </a:cubicBezTo>
                <a:cubicBezTo>
                  <a:pt x="2927" y="1322"/>
                  <a:pt x="2919" y="1341"/>
                  <a:pt x="2919" y="1341"/>
                </a:cubicBezTo>
                <a:cubicBezTo>
                  <a:pt x="2921" y="1365"/>
                  <a:pt x="2910" y="1398"/>
                  <a:pt x="2929" y="1414"/>
                </a:cubicBezTo>
                <a:cubicBezTo>
                  <a:pt x="2949" y="1430"/>
                  <a:pt x="2988" y="1430"/>
                  <a:pt x="3011" y="1438"/>
                </a:cubicBezTo>
                <a:cubicBezTo>
                  <a:pt x="3023" y="1472"/>
                  <a:pt x="3034" y="1506"/>
                  <a:pt x="3045" y="1540"/>
                </a:cubicBezTo>
                <a:cubicBezTo>
                  <a:pt x="3051" y="1557"/>
                  <a:pt x="3046" y="1581"/>
                  <a:pt x="3060" y="1593"/>
                </a:cubicBezTo>
                <a:cubicBezTo>
                  <a:pt x="3087" y="1616"/>
                  <a:pt x="3131" y="1600"/>
                  <a:pt x="3166" y="1602"/>
                </a:cubicBezTo>
                <a:cubicBezTo>
                  <a:pt x="3163" y="1632"/>
                  <a:pt x="3160" y="1649"/>
                  <a:pt x="3152" y="1675"/>
                </a:cubicBezTo>
                <a:cubicBezTo>
                  <a:pt x="3155" y="1743"/>
                  <a:pt x="3138" y="1768"/>
                  <a:pt x="3176" y="1806"/>
                </a:cubicBezTo>
                <a:cubicBezTo>
                  <a:pt x="3192" y="1804"/>
                  <a:pt x="3208" y="1804"/>
                  <a:pt x="3224" y="1801"/>
                </a:cubicBezTo>
                <a:cubicBezTo>
                  <a:pt x="3234" y="1799"/>
                  <a:pt x="3253" y="1791"/>
                  <a:pt x="3253" y="1791"/>
                </a:cubicBezTo>
                <a:cubicBezTo>
                  <a:pt x="3322" y="1726"/>
                  <a:pt x="3308" y="1734"/>
                  <a:pt x="3423" y="1728"/>
                </a:cubicBezTo>
                <a:cubicBezTo>
                  <a:pt x="3436" y="1730"/>
                  <a:pt x="3449" y="1728"/>
                  <a:pt x="3461" y="1733"/>
                </a:cubicBezTo>
                <a:cubicBezTo>
                  <a:pt x="3471" y="1737"/>
                  <a:pt x="3486" y="1792"/>
                  <a:pt x="3495" y="1806"/>
                </a:cubicBezTo>
                <a:cubicBezTo>
                  <a:pt x="3514" y="1834"/>
                  <a:pt x="3555" y="1859"/>
                  <a:pt x="3587" y="1864"/>
                </a:cubicBezTo>
                <a:cubicBezTo>
                  <a:pt x="3604" y="1876"/>
                  <a:pt x="3609" y="1883"/>
                  <a:pt x="3631" y="1883"/>
                </a:cubicBezTo>
                <a:cubicBezTo>
                  <a:pt x="3648" y="1883"/>
                  <a:pt x="3678" y="1856"/>
                  <a:pt x="3689" y="1849"/>
                </a:cubicBezTo>
                <a:cubicBezTo>
                  <a:pt x="3710" y="1835"/>
                  <a:pt x="3743" y="1821"/>
                  <a:pt x="3761" y="1806"/>
                </a:cubicBezTo>
                <a:cubicBezTo>
                  <a:pt x="3784" y="1787"/>
                  <a:pt x="3806" y="1772"/>
                  <a:pt x="3834" y="1762"/>
                </a:cubicBezTo>
                <a:cubicBezTo>
                  <a:pt x="3853" y="1735"/>
                  <a:pt x="3890" y="1726"/>
                  <a:pt x="3921" y="1719"/>
                </a:cubicBezTo>
                <a:cubicBezTo>
                  <a:pt x="3929" y="1717"/>
                  <a:pt x="3937" y="1716"/>
                  <a:pt x="3945" y="1714"/>
                </a:cubicBezTo>
                <a:cubicBezTo>
                  <a:pt x="3950" y="1713"/>
                  <a:pt x="3960" y="1709"/>
                  <a:pt x="3960" y="1709"/>
                </a:cubicBezTo>
              </a:path>
            </a:pathLst>
          </a:custGeom>
          <a:noFill/>
          <a:ln w="38100" cap="flat" cmpd="sng">
            <a:solidFill>
              <a:schemeClr val="accent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67602" name="Oval 18">
            <a:extLst>
              <a:ext uri="{FF2B5EF4-FFF2-40B4-BE49-F238E27FC236}">
                <a16:creationId xmlns:a16="http://schemas.microsoft.com/office/drawing/2014/main" id="{8958F4CC-88FD-29BD-0DC0-12EBF65F4B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20200" y="5647450"/>
            <a:ext cx="228600" cy="2286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E1229-2F0C-CE71-3F29-738751765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CEB1CA-B211-1792-5644-49CF6434BB3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68610" name="Rectangle 2">
            <a:extLst>
              <a:ext uri="{FF2B5EF4-FFF2-40B4-BE49-F238E27FC236}">
                <a16:creationId xmlns:a16="http://schemas.microsoft.com/office/drawing/2014/main" id="{EF67DD95-71F1-9B63-DBE8-61624FEC2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0"/>
            <a:ext cx="9144000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68611" name="Picture 3">
            <a:extLst>
              <a:ext uri="{FF2B5EF4-FFF2-40B4-BE49-F238E27FC236}">
                <a16:creationId xmlns:a16="http://schemas.microsoft.com/office/drawing/2014/main" id="{9288C90A-F95A-6B26-0198-92661628A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143001"/>
            <a:ext cx="8915400" cy="523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612" name="Rectangle 4">
            <a:extLst>
              <a:ext uri="{FF2B5EF4-FFF2-40B4-BE49-F238E27FC236}">
                <a16:creationId xmlns:a16="http://schemas.microsoft.com/office/drawing/2014/main" id="{E900C963-5634-F77F-D998-C03DFA0377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0"/>
            <a:ext cx="89154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3600" b="1">
                <a:solidFill>
                  <a:schemeClr val="tx2"/>
                </a:solidFill>
                <a:latin typeface="Trebuchet MS" panose="020B0703020202090204" pitchFamily="34" charset="0"/>
              </a:rPr>
              <a:t>The World of Agile Methods</a:t>
            </a:r>
          </a:p>
          <a:p>
            <a:pPr>
              <a:lnSpc>
                <a:spcPct val="90000"/>
              </a:lnSpc>
            </a:pPr>
            <a:r>
              <a:rPr lang="en-US" altLang="en-US" sz="1400" b="1">
                <a:solidFill>
                  <a:schemeClr val="tx2"/>
                </a:solidFill>
                <a:latin typeface="Trebuchet MS" panose="020B0703020202090204" pitchFamily="34" charset="0"/>
              </a:rPr>
              <a:t>Source: Abrahamsson, P. et al. 2003. New Directions on Agile Methods: A Comparative Analysis. In </a:t>
            </a:r>
            <a:r>
              <a:rPr lang="en-US" altLang="en-US" sz="1400" b="1" i="1">
                <a:solidFill>
                  <a:schemeClr val="tx2"/>
                </a:solidFill>
                <a:latin typeface="Trebuchet MS" panose="020B0703020202090204" pitchFamily="34" charset="0"/>
              </a:rPr>
              <a:t>ICSE 2003</a:t>
            </a:r>
            <a:r>
              <a:rPr lang="en-US" altLang="en-US" sz="1400" b="1">
                <a:solidFill>
                  <a:schemeClr val="tx2"/>
                </a:solidFill>
                <a:latin typeface="Trebuchet MS" panose="020B0703020202090204" pitchFamily="34" charset="0"/>
              </a:rPr>
              <a:t>.</a:t>
            </a:r>
            <a:r>
              <a:rPr lang="en-US" altLang="en-US" sz="1600" b="1">
                <a:solidFill>
                  <a:schemeClr val="tx2"/>
                </a:solidFill>
                <a:latin typeface="Trebuchet MS" panose="020B0703020202090204" pitchFamily="34" charset="0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968D298A-0BAB-C6E7-3482-74CF9A2B7E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Agile Testing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F4609CC-B636-337A-32F4-CE17A6888C1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EBD5564E-1B8D-1D2D-1AE7-20A561BFA3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83583"/>
            <a:ext cx="10515600" cy="4351338"/>
          </a:xfrm>
        </p:spPr>
        <p:txBody>
          <a:bodyPr/>
          <a:lstStyle/>
          <a:p>
            <a:r>
              <a:rPr lang="en-US" altLang="en-US" dirty="0"/>
              <a:t>Two main breeds:</a:t>
            </a:r>
          </a:p>
          <a:p>
            <a:pPr lvl="1"/>
            <a:r>
              <a:rPr lang="en-US" altLang="en-US" dirty="0"/>
              <a:t>Exploratory Testing</a:t>
            </a:r>
          </a:p>
          <a:p>
            <a:pPr lvl="2"/>
            <a:r>
              <a:rPr lang="en-US" altLang="en-US" dirty="0"/>
              <a:t>Originates from testing community</a:t>
            </a:r>
          </a:p>
          <a:p>
            <a:pPr lvl="2"/>
            <a:r>
              <a:rPr lang="en-US" altLang="en-US" dirty="0"/>
              <a:t>Addresses ”system level testing”</a:t>
            </a:r>
          </a:p>
          <a:p>
            <a:pPr lvl="1"/>
            <a:r>
              <a:rPr lang="en-US" altLang="en-US" dirty="0"/>
              <a:t>Extreme Testing</a:t>
            </a:r>
          </a:p>
          <a:p>
            <a:pPr lvl="2"/>
            <a:r>
              <a:rPr lang="en-US" altLang="en-US" dirty="0"/>
              <a:t>Originates from development community (Extreme Programming)</a:t>
            </a:r>
          </a:p>
          <a:p>
            <a:pPr lvl="2"/>
            <a:r>
              <a:rPr lang="en-US" altLang="en-US" dirty="0"/>
              <a:t>Addresses ”unit level testing”</a:t>
            </a:r>
          </a:p>
          <a:p>
            <a:pPr lvl="2"/>
            <a:r>
              <a:rPr lang="en-US" altLang="en-US" dirty="0"/>
              <a:t>Requires higher-level tests (”acceptance tests”) but leaves out details of how these are included in process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F9D3B5BB-7730-A639-23CD-87943E8807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Exploratory Testing vs. Ad Hoc Testing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63F0F1F-60F8-DD46-3B53-ED53746920A6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9FDB30C7-EE71-C1E8-3E15-D22A2B993BC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fontAlgn="t"/>
            <a:r>
              <a:rPr lang="en-US" altLang="en-US" b="1" dirty="0">
                <a:cs typeface="Arial" panose="020B0604020202020204" pitchFamily="34" charset="0"/>
              </a:rPr>
              <a:t>Ad hoc testing</a:t>
            </a:r>
            <a:r>
              <a:rPr lang="en-US" altLang="en-US" dirty="0">
                <a:cs typeface="Arial" panose="020B0604020202020204" pitchFamily="34" charset="0"/>
              </a:rPr>
              <a:t>: Test execution in which fault finding has not been prepared for: testing is not planned, its goals are not identified, there are are no expectations for results and randomness guides the activity. </a:t>
            </a:r>
          </a:p>
          <a:p>
            <a:pPr fontAlgn="t"/>
            <a:r>
              <a:rPr lang="en-US" altLang="en-US" dirty="0">
                <a:cs typeface="Arial" panose="020B0604020202020204" pitchFamily="34" charset="0"/>
              </a:rPr>
              <a:t>Some people divide ad hoc testing in directed and undirected ad-hoc testing, in which directed ad hoc testing is used as a synonym for exploratory testing. 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egacy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E6A80"/>
      </a:accent1>
      <a:accent2>
        <a:srgbClr val="04A3D1"/>
      </a:accent2>
      <a:accent3>
        <a:srgbClr val="FFEBED"/>
      </a:accent3>
      <a:accent4>
        <a:srgbClr val="FE9DAC"/>
      </a:accent4>
      <a:accent5>
        <a:srgbClr val="FEBF00"/>
      </a:accent5>
      <a:accent6>
        <a:srgbClr val="FE1F40"/>
      </a:accent6>
      <a:hlink>
        <a:srgbClr val="E3FEFE"/>
      </a:hlink>
      <a:folHlink>
        <a:srgbClr val="69BBD1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5  -  Compatibility Mode" id="{B1E5640E-B5F1-FA40-919F-979687DA7E03}" vid="{F1E51121-69F9-0E46-A16A-F8CDAB6A915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d9290083-bd2f-48a2-8ac5-09a524b17d15}" enabled="1" method="Privileged" siteId="{b9fec68c-c92d-461e-9a97-3d03a0f18b82}" contentBits="1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2393</Words>
  <Application>Microsoft Macintosh PowerPoint</Application>
  <PresentationFormat>Widescreen</PresentationFormat>
  <Paragraphs>361</Paragraphs>
  <Slides>34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5" baseType="lpstr">
      <vt:lpstr>Aptos</vt:lpstr>
      <vt:lpstr>Arial</vt:lpstr>
      <vt:lpstr>Calibri</vt:lpstr>
      <vt:lpstr>Gill Sans MT</vt:lpstr>
      <vt:lpstr>Gill Sans Nova Light</vt:lpstr>
      <vt:lpstr>KG No Matter What</vt:lpstr>
      <vt:lpstr>Times New Roman</vt:lpstr>
      <vt:lpstr>Trebuchet MS</vt:lpstr>
      <vt:lpstr>Wingdings</vt:lpstr>
      <vt:lpstr>Office Theme</vt:lpstr>
      <vt:lpstr>Visio</vt:lpstr>
      <vt:lpstr>Plan-Driven vs. Agile</vt:lpstr>
      <vt:lpstr>Outline</vt:lpstr>
      <vt:lpstr>Plan-Driven vs. Agile in Development and Testing</vt:lpstr>
      <vt:lpstr>Plan-Driven and Agility - Values Source: Agile Alliance website &lt;http://www.agilealliance.com&gt;</vt:lpstr>
      <vt:lpstr>Plan-Driven vs. Agile Methods</vt:lpstr>
      <vt:lpstr>Plan-Driven vs. Agile - Rationale</vt:lpstr>
      <vt:lpstr>PowerPoint Presentation</vt:lpstr>
      <vt:lpstr>Agile Testing</vt:lpstr>
      <vt:lpstr>Exploratory Testing vs. Ad Hoc Testing</vt:lpstr>
      <vt:lpstr>Mindset to Testing Impacts Test Planning and Control</vt:lpstr>
      <vt:lpstr>Experiences in Exploratory Testing</vt:lpstr>
      <vt:lpstr>Three Depths of Exploratory Testing</vt:lpstr>
      <vt:lpstr>Experiences from ET Sessions</vt:lpstr>
      <vt:lpstr>Challenges in Getting Started</vt:lpstr>
      <vt:lpstr>What Happened in ET Sessions</vt:lpstr>
      <vt:lpstr>A Positive Experience - Reasons</vt:lpstr>
      <vt:lpstr>Experiences from an ET Project</vt:lpstr>
      <vt:lpstr>Test Levels, Phases and Types</vt:lpstr>
      <vt:lpstr>In-Synch vs. Off-Synch Testing</vt:lpstr>
      <vt:lpstr>Test Strategy</vt:lpstr>
      <vt:lpstr>Tasks, Resources, Schedules</vt:lpstr>
      <vt:lpstr>Communication with Development</vt:lpstr>
      <vt:lpstr>Reporting and Metrics</vt:lpstr>
      <vt:lpstr>Comparing Plan-Driven and Agile Testing Ideals</vt:lpstr>
      <vt:lpstr>Plan-Driven vs. Agile in Testing (1/6) Source: Pyhäjärvi, M. &amp; Rautiainen, K. 2004. Integrating Testing and Implementation into Development. Engineering Management Journal, June ‘04 </vt:lpstr>
      <vt:lpstr>Plan-Driven vs. Agile in Testing (2/6) Source: Pyhäjärvi, M. &amp; Rautiainen, K. 2004. Integrating Testing and Implementation into Development. Engineering Management Journal, June ‘04 </vt:lpstr>
      <vt:lpstr>Plan-Driven vs. Agile in Testing (3/6) Source: Pyhäjärvi, M. &amp; Rautiainen, K. 2004. Integrating Testing and Implementation into Development. Engineering Management Journal, June ‘04 </vt:lpstr>
      <vt:lpstr>Plan-Driven vs. Agile in Testing (4/6) Source: Pyhäjärvi, M. &amp; Rautiainen, K. 2004. Integrating Testing and Implementation into Development. Engineering Management Journal, June ‘04 </vt:lpstr>
      <vt:lpstr>Plan-Driven vs. Agile in Testing (5/6) Source: Pyhäjärvi, M. &amp; Rautiainen, K. 2004. Integrating Testing and Implementation into Development. Engineering Management Journal, June ‘04 </vt:lpstr>
      <vt:lpstr>Plan-Driven vs. Agile in Testing (6/6) Source: Pyhäjärvi, M. &amp; Rautiainen, K. 2004. Integrating Testing and Implementation into Development. Engineering Management Journal, June ‘04 </vt:lpstr>
      <vt:lpstr>Combining Two of a Kind</vt:lpstr>
      <vt:lpstr>Mix and Match?</vt:lpstr>
      <vt:lpstr>One Approach to Several Projects Is Sub-Optimal for All Source: Boehm, B., and R. Turner. 2003. Using Risk to Balance Agile and Plan-driven Methods. IEEE Computer 36, no. 6.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Pyhäjärvi, Maaret</dc:creator>
  <cp:lastModifiedBy>Pyhäjärvi, Maaret</cp:lastModifiedBy>
  <cp:revision>1</cp:revision>
  <dcterms:created xsi:type="dcterms:W3CDTF">2024-08-04T16:01:59Z</dcterms:created>
  <dcterms:modified xsi:type="dcterms:W3CDTF">2024-08-04T16:02:15Z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2c085c9-ccfd-4d47-af6f-b0bae10d6ba2_Enabled">
    <vt:lpwstr>true</vt:lpwstr>
  </property>
  <property fmtid="{D5CDD505-2E9C-101B-9397-08002B2CF9AE}" pid="3" name="MSIP_Label_02c085c9-ccfd-4d47-af6f-b0bae10d6ba2_SetDate">
    <vt:lpwstr>2024-05-22T09:10:50Z</vt:lpwstr>
  </property>
  <property fmtid="{D5CDD505-2E9C-101B-9397-08002B2CF9AE}" pid="4" name="MSIP_Label_02c085c9-ccfd-4d47-af6f-b0bae10d6ba2_Method">
    <vt:lpwstr>Standard</vt:lpwstr>
  </property>
  <property fmtid="{D5CDD505-2E9C-101B-9397-08002B2CF9AE}" pid="5" name="MSIP_Label_02c085c9-ccfd-4d47-af6f-b0bae10d6ba2_Name">
    <vt:lpwstr>Internal</vt:lpwstr>
  </property>
  <property fmtid="{D5CDD505-2E9C-101B-9397-08002B2CF9AE}" pid="6" name="MSIP_Label_02c085c9-ccfd-4d47-af6f-b0bae10d6ba2_SiteId">
    <vt:lpwstr>6d7393e0-41f5-4c2e-9b12-4c2be5da5c57</vt:lpwstr>
  </property>
  <property fmtid="{D5CDD505-2E9C-101B-9397-08002B2CF9AE}" pid="7" name="MSIP_Label_02c085c9-ccfd-4d47-af6f-b0bae10d6ba2_ActionId">
    <vt:lpwstr>e8d544fa-e533-4067-b9d0-14db78b680c5</vt:lpwstr>
  </property>
  <property fmtid="{D5CDD505-2E9C-101B-9397-08002B2CF9AE}" pid="8" name="MSIP_Label_02c085c9-ccfd-4d47-af6f-b0bae10d6ba2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